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73" r:id="rId3"/>
    <p:sldId id="274" r:id="rId4"/>
    <p:sldId id="257" r:id="rId5"/>
    <p:sldId id="271" r:id="rId6"/>
    <p:sldId id="258" r:id="rId7"/>
    <p:sldId id="270" r:id="rId8"/>
    <p:sldId id="267" r:id="rId9"/>
    <p:sldId id="268" r:id="rId10"/>
    <p:sldId id="269" r:id="rId11"/>
    <p:sldId id="357" r:id="rId12"/>
    <p:sldId id="260" r:id="rId13"/>
    <p:sldId id="275" r:id="rId14"/>
    <p:sldId id="276" r:id="rId15"/>
    <p:sldId id="277" r:id="rId16"/>
    <p:sldId id="278" r:id="rId17"/>
    <p:sldId id="316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9" r:id="rId27"/>
    <p:sldId id="321" r:id="rId28"/>
    <p:sldId id="329" r:id="rId29"/>
    <p:sldId id="330" r:id="rId30"/>
    <p:sldId id="331" r:id="rId31"/>
    <p:sldId id="304" r:id="rId32"/>
    <p:sldId id="314" r:id="rId33"/>
    <p:sldId id="305" r:id="rId34"/>
    <p:sldId id="306" r:id="rId35"/>
    <p:sldId id="360" r:id="rId36"/>
    <p:sldId id="288" r:id="rId37"/>
    <p:sldId id="297" r:id="rId38"/>
    <p:sldId id="300" r:id="rId39"/>
    <p:sldId id="355" r:id="rId40"/>
    <p:sldId id="315" r:id="rId41"/>
    <p:sldId id="313" r:id="rId42"/>
    <p:sldId id="354" r:id="rId43"/>
    <p:sldId id="290" r:id="rId44"/>
    <p:sldId id="308" r:id="rId45"/>
    <p:sldId id="343" r:id="rId46"/>
    <p:sldId id="291" r:id="rId47"/>
    <p:sldId id="342" r:id="rId48"/>
    <p:sldId id="293" r:id="rId49"/>
    <p:sldId id="294" r:id="rId50"/>
    <p:sldId id="309" r:id="rId51"/>
    <p:sldId id="318" r:id="rId52"/>
    <p:sldId id="319" r:id="rId53"/>
    <p:sldId id="320" r:id="rId54"/>
    <p:sldId id="339" r:id="rId55"/>
    <p:sldId id="340" r:id="rId56"/>
    <p:sldId id="310" r:id="rId57"/>
    <p:sldId id="324" r:id="rId58"/>
    <p:sldId id="325" r:id="rId59"/>
    <p:sldId id="312" r:id="rId60"/>
    <p:sldId id="326" r:id="rId61"/>
    <p:sldId id="333" r:id="rId62"/>
    <p:sldId id="348" r:id="rId63"/>
    <p:sldId id="317" r:id="rId64"/>
    <p:sldId id="292" r:id="rId65"/>
    <p:sldId id="266" r:id="rId66"/>
    <p:sldId id="302" r:id="rId67"/>
    <p:sldId id="322" r:id="rId68"/>
    <p:sldId id="332" r:id="rId69"/>
    <p:sldId id="295" r:id="rId70"/>
    <p:sldId id="299" r:id="rId71"/>
    <p:sldId id="298" r:id="rId72"/>
    <p:sldId id="301" r:id="rId73"/>
    <p:sldId id="341" r:id="rId74"/>
    <p:sldId id="336" r:id="rId75"/>
    <p:sldId id="364" r:id="rId76"/>
    <p:sldId id="362" r:id="rId77"/>
    <p:sldId id="337" r:id="rId78"/>
    <p:sldId id="344" r:id="rId79"/>
    <p:sldId id="345" r:id="rId80"/>
    <p:sldId id="346" r:id="rId81"/>
    <p:sldId id="347" r:id="rId82"/>
    <p:sldId id="349" r:id="rId83"/>
    <p:sldId id="356" r:id="rId84"/>
    <p:sldId id="350" r:id="rId85"/>
    <p:sldId id="352" r:id="rId86"/>
    <p:sldId id="353" r:id="rId87"/>
    <p:sldId id="261" r:id="rId88"/>
    <p:sldId id="296" r:id="rId89"/>
    <p:sldId id="262" r:id="rId90"/>
    <p:sldId id="358" r:id="rId91"/>
    <p:sldId id="334" r:id="rId92"/>
    <p:sldId id="363" r:id="rId93"/>
    <p:sldId id="338" r:id="rId94"/>
    <p:sldId id="335" r:id="rId95"/>
    <p:sldId id="367" r:id="rId96"/>
    <p:sldId id="369" r:id="rId97"/>
    <p:sldId id="370" r:id="rId98"/>
    <p:sldId id="351" r:id="rId99"/>
    <p:sldId id="371" r:id="rId100"/>
    <p:sldId id="372" r:id="rId101"/>
    <p:sldId id="307" r:id="rId102"/>
    <p:sldId id="365" r:id="rId103"/>
    <p:sldId id="366" r:id="rId104"/>
    <p:sldId id="359" r:id="rId10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8B844BC-669F-4D41-BB06-4B98FBC65868}">
          <p14:sldIdLst>
            <p14:sldId id="256"/>
            <p14:sldId id="273"/>
            <p14:sldId id="274"/>
          </p14:sldIdLst>
        </p14:section>
        <p14:section name="建立專案" id="{1D86A166-D791-4B83-B598-989237044064}">
          <p14:sldIdLst>
            <p14:sldId id="257"/>
            <p14:sldId id="271"/>
          </p14:sldIdLst>
        </p14:section>
        <p14:section name="建立Library" id="{91EC848C-738E-477B-982F-02E4F10D45B5}">
          <p14:sldIdLst>
            <p14:sldId id="258"/>
          </p14:sldIdLst>
        </p14:section>
        <p14:section name="如何找到 footprint?" id="{DBB1899A-3F63-4C94-8B95-180C263D9800}">
          <p14:sldIdLst>
            <p14:sldId id="270"/>
          </p14:sldIdLst>
        </p14:section>
        <p14:section name="整合 Intlib" id="{A63ACF47-9FC2-4EF6-AA96-B1B159687AD4}">
          <p14:sldIdLst>
            <p14:sldId id="267"/>
            <p14:sldId id="268"/>
            <p14:sldId id="269"/>
            <p14:sldId id="357"/>
          </p14:sldIdLst>
        </p14:section>
        <p14:section name="從 JLC 獲取元件 Lib" id="{85CFB1F2-94C6-41FD-994A-1CA8C5395733}">
          <p14:sldIdLst>
            <p14:sldId id="260"/>
            <p14:sldId id="275"/>
            <p14:sldId id="276"/>
            <p14:sldId id="277"/>
            <p14:sldId id="278"/>
            <p14:sldId id="316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</p14:sldIdLst>
        </p14:section>
        <p14:section name="自行繪製 PCBLib" id="{11ABF489-08FA-4CE4-8055-4BA1A670B4E8}">
          <p14:sldIdLst>
            <p14:sldId id="289"/>
            <p14:sldId id="321"/>
            <p14:sldId id="329"/>
            <p14:sldId id="330"/>
            <p14:sldId id="331"/>
          </p14:sldIdLst>
        </p14:section>
        <p14:section name="Altium Designer 設定" id="{4B949541-3D25-48FB-A261-99AED0702A7A}">
          <p14:sldIdLst>
            <p14:sldId id="304"/>
            <p14:sldId id="314"/>
            <p14:sldId id="305"/>
            <p14:sldId id="306"/>
            <p14:sldId id="360"/>
            <p14:sldId id="288"/>
            <p14:sldId id="297"/>
            <p14:sldId id="300"/>
            <p14:sldId id="355"/>
            <p14:sldId id="315"/>
            <p14:sldId id="313"/>
          </p14:sldIdLst>
        </p14:section>
        <p14:section name="如何引入 Lib" id="{4FFF6AB2-67FE-4AAA-AB96-B281729B85AD}">
          <p14:sldIdLst>
            <p14:sldId id="354"/>
          </p14:sldIdLst>
        </p14:section>
        <p14:section name="基礎電路原理" id="{5CDFE506-F733-4B0F-82F5-DE3FA22C4A20}">
          <p14:sldIdLst>
            <p14:sldId id="290"/>
            <p14:sldId id="308"/>
            <p14:sldId id="343"/>
            <p14:sldId id="291"/>
            <p14:sldId id="342"/>
            <p14:sldId id="293"/>
            <p14:sldId id="294"/>
            <p14:sldId id="309"/>
            <p14:sldId id="318"/>
            <p14:sldId id="319"/>
            <p14:sldId id="320"/>
            <p14:sldId id="339"/>
            <p14:sldId id="340"/>
            <p14:sldId id="310"/>
            <p14:sldId id="324"/>
            <p14:sldId id="325"/>
            <p14:sldId id="312"/>
            <p14:sldId id="326"/>
            <p14:sldId id="333"/>
            <p14:sldId id="348"/>
          </p14:sldIdLst>
        </p14:section>
        <p14:section name="元件選型需知" id="{3B778ECE-BC58-4366-B309-6AFD49219E2F}">
          <p14:sldIdLst>
            <p14:sldId id="317"/>
            <p14:sldId id="292"/>
          </p14:sldIdLst>
        </p14:section>
        <p14:section name="快捷鍵" id="{745813B5-373C-4C91-8488-1CB01652659E}">
          <p14:sldIdLst>
            <p14:sldId id="266"/>
            <p14:sldId id="302"/>
            <p14:sldId id="322"/>
            <p14:sldId id="332"/>
            <p14:sldId id="295"/>
            <p14:sldId id="299"/>
          </p14:sldIdLst>
        </p14:section>
        <p14:section name="Altium Designer - SCH" id="{E7481A60-990D-4E3E-9A21-A68F5EF76137}">
          <p14:sldIdLst>
            <p14:sldId id="298"/>
            <p14:sldId id="301"/>
            <p14:sldId id="341"/>
            <p14:sldId id="336"/>
            <p14:sldId id="364"/>
            <p14:sldId id="362"/>
            <p14:sldId id="337"/>
            <p14:sldId id="344"/>
            <p14:sldId id="345"/>
            <p14:sldId id="346"/>
            <p14:sldId id="347"/>
            <p14:sldId id="349"/>
            <p14:sldId id="356"/>
            <p14:sldId id="350"/>
            <p14:sldId id="352"/>
            <p14:sldId id="353"/>
          </p14:sldIdLst>
        </p14:section>
        <p14:section name="Trace 技巧" id="{D83E1066-97EE-4DF7-B8A1-C2892326EA09}">
          <p14:sldIdLst>
            <p14:sldId id="261"/>
            <p14:sldId id="296"/>
          </p14:sldIdLst>
        </p14:section>
        <p14:section name="JLC 送單" id="{EE8BA405-2379-4BAB-B846-85D0DFC9D5E0}">
          <p14:sldIdLst>
            <p14:sldId id="262"/>
            <p14:sldId id="358"/>
            <p14:sldId id="334"/>
            <p14:sldId id="363"/>
            <p14:sldId id="338"/>
            <p14:sldId id="335"/>
            <p14:sldId id="367"/>
            <p14:sldId id="369"/>
            <p14:sldId id="370"/>
            <p14:sldId id="351"/>
            <p14:sldId id="371"/>
            <p14:sldId id="372"/>
            <p14:sldId id="307"/>
            <p14:sldId id="365"/>
            <p14:sldId id="366"/>
          </p14:sldIdLst>
        </p14:section>
        <p14:section name="Altium Query" id="{BB4CC536-1FBF-4D28-835D-AE7C38C4AB61}">
          <p14:sldIdLst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131"/>
    <a:srgbClr val="44BBCC"/>
    <a:srgbClr val="7030A0"/>
    <a:srgbClr val="670050"/>
    <a:srgbClr val="670051"/>
    <a:srgbClr val="959595"/>
    <a:srgbClr val="F2F2F2"/>
    <a:srgbClr val="FEFEFE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2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D9EA086-306F-4459-9D4F-EFA2BBB3BB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151F7B-EA87-41E9-98D2-9BE29055F6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216FE-A6A8-45BA-A6A3-0CC5EED225C5}" type="datetimeFigureOut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D3384E-8A8F-4F8F-9F6C-1DF431988D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0D6B0A-5C6C-498D-AB66-835F341746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C2CD4-F08C-4AA0-892A-86FACC43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189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0809B-8F67-4795-A3A0-E1B59E1C0D16}" type="datetimeFigureOut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0C859-FE3F-4DC2-8687-33BB452B2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11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107E1-523C-43F9-B91E-F779E2CC8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1D4837-AFC6-4B48-86F1-F20285FA7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DE5B12-6384-46CD-B77B-DCC5246B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41D3E-A65D-425F-B90B-CC4C8B82728E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F6A58-2B94-4B3A-AA19-FE9A904B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6748B-7677-4655-BDAB-592421E4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594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972DAD5C-B3B9-4BEE-822A-69ABF8A6B8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820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4F4A6C-C4E5-4A21-B0BD-D11CACD8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DD0142-E0AE-478D-B1A0-DAFD8E28A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CE90CA-872D-4697-AB56-CB32C2FB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593C-6D15-4612-ADEA-AB740C993D9C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CE1992-A224-4B06-BB04-293E152E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45B313-60FE-4E02-B516-C659702E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68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34C0E5E-3045-468E-9B7D-E759DB39D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705223-4629-4CCB-8D41-95D49DA7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D5F414-0680-4A4D-8545-D617C10D7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12593-7965-4EFD-AB7D-6805E6596ABB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484793-F6AB-4703-8E92-5E05A07F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98BF7D-CE03-4FD7-957F-4C47BD63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12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A066A-0E76-4CAC-A6F8-9884E591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B21F1-8A54-4665-B026-56B3E2FF4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defRPr>
            </a:lvl1pPr>
            <a:lvl2pPr>
              <a:defRPr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defRPr>
            </a:lvl2pPr>
            <a:lvl3pPr>
              <a:defRPr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defRPr>
            </a:lvl3pPr>
            <a:lvl4pPr>
              <a:defRPr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defRPr>
            </a:lvl4pPr>
            <a:lvl5pPr>
              <a:defRPr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6E42F1-4AF9-4D9C-A45F-034713B9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C525-C5CB-49FD-AC4A-C84B0847281F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2D55C3-226E-4293-BF95-F67FCB64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929A69-CB75-480E-8E30-7D11D7B9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4883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zh-TW" altLang="en-US" smtClean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972DAD5C-B3B9-4BEE-822A-69ABF8A6B88D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1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0172D-5BDA-492B-8ECB-3CDEBE19C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87A8D1-A18F-43E8-BD84-A0586C0BF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04EC9-62B1-437A-B61E-C55DC1A4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B3FE0-6245-4602-BB97-39401ADF000C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12BB62-CFD4-4C7F-BCB4-5B6B77175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0181AD-5519-45B0-9294-6A406C4D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3350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zh-TW" altLang="en-US" smtClean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972DAD5C-B3B9-4BEE-822A-69ABF8A6B88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4334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1F401-BF40-42CA-B046-61B392B0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7858-E929-465A-A165-DAF400576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D3F87FE-AC2B-4611-888C-06E0BAE7C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86C2FA-0778-40C0-9DFA-8733B21F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F8C1-EE51-451A-B8FD-A0D5E4225022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AFB0CF-A9BC-4235-80B2-13C17B89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EB4C22-738E-45DE-8CAA-9267445CB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88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98BDDB-AB85-4D42-8233-6AF978DF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253275-8590-4EED-BC89-733A66322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E7E767-A5B3-4E7D-A07A-AE3222C1F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457329A-B37F-4FA3-BF7B-682351696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E8E977-FA96-49CB-BC1A-67D3E7C26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F79A92-9131-4666-96E8-6CF6284D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4F13C-6158-493B-B6E7-940F3F1AE3C5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5F0E2D2-9D85-47E2-A48E-3AAC05FC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BA9524-9DBD-45B7-B713-3555EB7A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36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06EF1-2A09-411A-8341-C507FF71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 Black" panose="020B0A040201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AE2F52A-FD91-448D-B704-8EA172EF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2C2D-205D-481C-A239-66D9C5893356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A8AF55C-1162-4C6E-A0E2-1B581438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EFF65C-2918-44C1-B010-561E8FBC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zh-TW" altLang="en-US" smtClean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972DAD5C-B3B9-4BEE-822A-69ABF8A6B88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13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BCD7467-A54B-43FC-BF9D-A10D1F74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8D31-87AA-4290-AB9A-F8336887F351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01526AD-87B5-4FEC-99B5-A43BFDE5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A59669-2981-420A-909E-C26A330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2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E390-930B-4235-8BF0-98609F107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D4D20-57E0-443E-8FDF-836B89B94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450021-3881-4713-9A5A-29E80469C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8908EC-C356-4FC0-A7EF-584EE006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EDB1A-1679-45BF-BAC7-99FC49AD56AF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F4BE1F-34E5-4CA6-AA8F-E63C1DDA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60CEDC-9DAF-4C2B-8663-C25EE5B3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88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DBD6A5-68C7-4379-9F37-9880B8D5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4975D69-DEDE-4FE4-A939-E1165F8BD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075F60-BB80-476D-9CC5-8D48137F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D3131A-1A88-4288-9042-3AD2830F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A8E9-751D-40D1-85F6-26A353D22646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13BEB8-F645-4502-976C-92BA9B55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3A929CE-5719-45EA-808B-1918B8E4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50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D8ECA4-F47F-4604-B229-E851DFBE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17C27A-4861-4096-B51B-EDBF12909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DF7E2-B7E2-4C17-9DD1-EEA8ECF5E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B69F9-2552-4ECD-805D-4DDC58B7709F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0E3A94-E13A-4EFA-9FAC-6FC80473A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0EA54A-F394-41F3-9EA1-AB6CF5920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AD5C-B3B9-4BEE-822A-69ABF8A6B8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49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Black" panose="020B0A040201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panose="020B0604020202020204" pitchFamily="34" charset="0"/>
          <a:ea typeface="微軟正黑體" panose="020B0604030504040204" pitchFamily="34" charset="-120"/>
          <a:cs typeface="Microsoft Sans Serif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panose="020B0604020202020204" pitchFamily="34" charset="0"/>
          <a:ea typeface="微軟正黑體" panose="020B0604030504040204" pitchFamily="34" charset="-120"/>
          <a:cs typeface="Microsoft Sans Serif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panose="020B0604020202020204" pitchFamily="34" charset="0"/>
          <a:ea typeface="微軟正黑體" panose="020B0604030504040204" pitchFamily="34" charset="-120"/>
          <a:cs typeface="Microsoft Sans Serif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panose="020B0604020202020204" pitchFamily="34" charset="0"/>
          <a:ea typeface="微軟正黑體" panose="020B0604030504040204" pitchFamily="34" charset="-120"/>
          <a:cs typeface="Microsoft Sans Serif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panose="020B0604020202020204" pitchFamily="34" charset="0"/>
          <a:ea typeface="微軟正黑體" panose="020B0604030504040204" pitchFamily="34" charset="-12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jlcpcb.com/impedance#:~:text=JLC06161H%2D3313%20Stackup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uDnARvH-g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altium.com/documentation/altium-designer/working-with-3d-bodie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_ubH8u_wXI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NEjjspZp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lc.com/portal/1/vcontact.html" TargetMode="External"/><Relationship Id="rId2" Type="http://schemas.openxmlformats.org/officeDocument/2006/relationships/hyperlink" Target="https://www.jlc.com/portal/appDownloadsWithConfi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intopc.com/softwares/analysis/solidworks-2023-free-download/?id=001144623783" TargetMode="External"/><Relationship Id="rId4" Type="http://schemas.openxmlformats.org/officeDocument/2006/relationships/hyperlink" Target="https://getintopc.com/softwares/electrical-engineering/altium-designer-2023-free-download-8808665/?id=00059033160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key.tw/zh/resources/conversion-calculators/conversion-calculator-led-series-resisto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wpgdadatong.com.cn/blog/detail/4014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35417891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hyperlink" Target="https://3roam.com/pi-filter-design-calculator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electronics.stackexchange.com/questions/648984/usb-2-0-vbus-filte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mera.com.tw/blogs/power-z_area/98986" TargetMode="External"/><Relationship Id="rId2" Type="http://schemas.openxmlformats.org/officeDocument/2006/relationships/hyperlink" Target="https://www.youtube.com/watch?v=iR2hYpq0KI0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R2hYpq0KI0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best-microcontroller-projects.com/tp4056-page2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urata.eetrend.com/article/2019-11/1003145.html" TargetMode="Externa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-electronic-circuits.com/mosfet-gate-resistor/" TargetMode="External"/><Relationship Id="rId2" Type="http://schemas.openxmlformats.org/officeDocument/2006/relationships/hyperlink" Target="https://zhuanlan.zhihu.com/p/61108500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hyperlink" Target="https://electronics.stackexchange.com/questions/68748/sizing-mosfet-gate-resistor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spressif.com/projects/esp-hardware-design-guidelines/zh_CN/latest/esp32s3/schematic-checklist.html#id11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ww.youtube.com/watch?v=vALt6Sd9v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SuUZEjARPY" TargetMode="External"/><Relationship Id="rId5" Type="http://schemas.openxmlformats.org/officeDocument/2006/relationships/hyperlink" Target="https://www.youtube.com/watch?v=icRzEZF3eZo" TargetMode="Externa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youtu.be/vALt6Sd9vlY?t=1394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t.csdnimg.cn/HcRCg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chip.my.site.com/s/article/USB-Type-C-Layout-Recommendations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hyperlink" Target="https://www.samacsys.com/altium-designer-library-instructions/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www.youtube.com/watch?v=hjt9xa2GBg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mfg.com/2019/11/smdnsmd/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piD_knIOQI?si=ciUsRsamUoIbplCH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6720691/article/details/124870440" TargetMode="External"/><Relationship Id="rId2" Type="http://schemas.openxmlformats.org/officeDocument/2006/relationships/hyperlink" Target="https://resources.altium.com/p/how-perform-differential-pair-tuning-altium-designer-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zhouxiangjun11211/article/details/106584089" TargetMode="External"/><Relationship Id="rId2" Type="http://schemas.openxmlformats.org/officeDocument/2006/relationships/hyperlink" Target="https://blog.csdn.net/VampireWolf/article/details/10999227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weixin_41534481/article/details/111569255" TargetMode="External"/><Relationship Id="rId4" Type="http://schemas.openxmlformats.org/officeDocument/2006/relationships/hyperlink" Target="https://blog.csdn.net/wsq_666/article/details/114991474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blog.csdn.net/weixin_41623723/article/details/103172553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ium.com.cn/blog/pcb%E8%AE%BE%E8%AE%A1%E5%B8%88%E9%9C%80%E8%A6%81%E7%9F%A5%E9%81%93%E7%9A%84%E5%89%8D5%E4%B8%AApcb%E8%AE%BE%E8%AE%A1%E6%8C%87%E5%8D%97" TargetMode="Externa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tw/zh/resources/conversion-calculators/conversion-calculator-pcb-trace-width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lc.com/portal/vtechnology.htm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lc-fpc.com/designGuide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weixin_56596969/article/details/129848755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56596969/article/details/129848755" TargetMode="External"/><Relationship Id="rId2" Type="http://schemas.openxmlformats.org/officeDocument/2006/relationships/hyperlink" Target="https://www.jlc.com/portal/server_guide_1017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B3B02-88CF-48AA-A7C7-F4EAA38A0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740"/>
            <a:ext cx="9144000" cy="2387600"/>
          </a:xfrm>
        </p:spPr>
        <p:txBody>
          <a:bodyPr/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Altium Designer Guide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600884-57A8-448A-B5BC-C9A871F3E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2024/01/18 – 2024/08/24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劉尚賢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CCF265-D09F-4522-A753-E160BD1A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05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AC6F9F-836D-4B31-A2DA-A7B3BBE45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29"/>
            <a:ext cx="10515600" cy="5397034"/>
          </a:xfrm>
        </p:spPr>
        <p:txBody>
          <a:bodyPr/>
          <a:lstStyle/>
          <a:p>
            <a:r>
              <a:rPr lang="zh-TW" altLang="en-US" dirty="0"/>
              <a:t>當你整合完成後，記得重新編譯 </a:t>
            </a:r>
            <a:r>
              <a:rPr lang="en-US" altLang="zh-TW" dirty="0" err="1"/>
              <a:t>IntLib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B73981-3E71-4F34-BC21-E705FE56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48" y="1846755"/>
            <a:ext cx="4296375" cy="36485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110F53-7BAE-4227-A8FB-F0A79A6C4C75}"/>
              </a:ext>
            </a:extLst>
          </p:cNvPr>
          <p:cNvSpPr txBox="1"/>
          <p:nvPr/>
        </p:nvSpPr>
        <p:spPr>
          <a:xfrm>
            <a:off x="2294964" y="5675128"/>
            <a:ext cx="209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重新編譯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LibPkg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會產生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IntLib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99B6020-5DE5-4E7A-BB18-05CE00522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832" y="2063371"/>
            <a:ext cx="4186001" cy="15210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A6B204-FD91-4BFD-8988-C38DD3E2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833" y="4130938"/>
            <a:ext cx="4134427" cy="1305107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3F65552-6A93-4319-91FB-377BC7465B10}"/>
              </a:ext>
            </a:extLst>
          </p:cNvPr>
          <p:cNvCxnSpPr>
            <a:cxnSpLocks/>
          </p:cNvCxnSpPr>
          <p:nvPr/>
        </p:nvCxnSpPr>
        <p:spPr>
          <a:xfrm>
            <a:off x="5886472" y="3671047"/>
            <a:ext cx="837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9F8246E-8504-4A6E-B44B-889C62395617}"/>
              </a:ext>
            </a:extLst>
          </p:cNvPr>
          <p:cNvSpPr/>
          <p:nvPr/>
        </p:nvSpPr>
        <p:spPr>
          <a:xfrm>
            <a:off x="7915835" y="3290047"/>
            <a:ext cx="2008094" cy="2943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4FEA001-46EF-4812-ABC5-29016847C513}"/>
              </a:ext>
            </a:extLst>
          </p:cNvPr>
          <p:cNvSpPr/>
          <p:nvPr/>
        </p:nvSpPr>
        <p:spPr>
          <a:xfrm>
            <a:off x="7318831" y="5096408"/>
            <a:ext cx="4134427" cy="3092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E62450-4917-4BA8-8E67-E903D00C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1125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83D736-3694-4545-B350-728721BA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Impedance </a:t>
            </a:r>
            <a:r>
              <a:rPr lang="en-US" altLang="zh-TW" dirty="0" err="1"/>
              <a:t>Stackup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B5307-A63C-4C7A-9228-56C14FE1A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6 </a:t>
            </a:r>
            <a:r>
              <a:rPr lang="zh-TW" altLang="en-US" dirty="0"/>
              <a:t>層板可使用 </a:t>
            </a:r>
            <a:r>
              <a:rPr lang="en-US" altLang="zh-TW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2"/>
              </a:rPr>
              <a:t>JLC06161H-3313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172A6F-CEA0-4E7B-AC21-316BF159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1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6B85D-A463-4448-91F9-E4BB2DC3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標準型僅接受 </a:t>
            </a:r>
            <a:r>
              <a:rPr lang="en-US" altLang="zh-TW" dirty="0"/>
              <a:t>70x70 mm -&gt;</a:t>
            </a:r>
            <a:r>
              <a:rPr lang="zh-TW" altLang="en-US" dirty="0"/>
              <a:t> 不影響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81156F0-DF3A-4618-8C0C-C8024ACB5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9766"/>
            <a:ext cx="2975350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676A10-625C-4408-9314-DEC2025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101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EA0CED-418E-4824-A480-81824589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28" y="1669292"/>
            <a:ext cx="6512549" cy="4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047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C5B1C-3DEE-4172-A5F3-E6C1D370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BOM &amp;</a:t>
            </a:r>
            <a:r>
              <a:rPr lang="zh-TW" altLang="en-US" dirty="0"/>
              <a:t> 座標 </a:t>
            </a:r>
            <a:r>
              <a:rPr lang="en-US" altLang="zh-TW" dirty="0"/>
              <a:t>Format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648A25E-EB01-4F5B-923A-95C49998C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68191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CD42B6-487D-42AA-87B9-8EB428E5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102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F7C689-7C9E-47E9-9612-15BA223B8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15138"/>
            <a:ext cx="9697803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600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B19FE-B33A-4F59-9F60-7FA87D26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103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527432-B9F2-4213-A134-599CA22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095898"/>
            <a:ext cx="10309412" cy="50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857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0566B-C750-4661-9121-FC3BAA97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D19554-93FF-41B3-BD72-41049231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Query </a:t>
            </a:r>
            <a:r>
              <a:rPr lang="zh-TW" altLang="en-US" dirty="0"/>
              <a:t>查詢語句可以選中所有符合條件的 </a:t>
            </a:r>
            <a:r>
              <a:rPr lang="en-US" altLang="zh-TW" dirty="0"/>
              <a:t>object</a:t>
            </a:r>
            <a:r>
              <a:rPr lang="zh-TW" altLang="en-US" dirty="0"/>
              <a:t>，例如 </a:t>
            </a:r>
            <a:r>
              <a:rPr lang="en-US" altLang="zh-TW" dirty="0" err="1"/>
              <a:t>IsVia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/>
              <a:t>Query </a:t>
            </a:r>
            <a:r>
              <a:rPr lang="zh-TW" altLang="en-US" dirty="0"/>
              <a:t>會選中所有過孔。而 </a:t>
            </a:r>
            <a:r>
              <a:rPr lang="en-US" altLang="zh-TW" dirty="0" err="1"/>
              <a:t>IsVia</a:t>
            </a:r>
            <a:r>
              <a:rPr lang="en-US" altLang="zh-TW" dirty="0"/>
              <a:t> and </a:t>
            </a:r>
            <a:r>
              <a:rPr lang="en-US" altLang="zh-TW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IsVia</a:t>
            </a:r>
            <a:r>
              <a:rPr lang="en-US" altLang="zh-TW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and (( </a:t>
            </a:r>
            <a:r>
              <a:rPr lang="en-US" altLang="zh-TW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SolderMaskTentingTop</a:t>
            </a:r>
            <a:r>
              <a:rPr lang="en-US" altLang="zh-TW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‘False’</a:t>
            </a:r>
            <a:r>
              <a:rPr lang="en-US" altLang="zh-TW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))</a:t>
            </a:r>
            <a:r>
              <a:rPr lang="zh-TW" altLang="en-US" dirty="0"/>
              <a:t>則會選中上層無蓋油的過孔</a:t>
            </a:r>
            <a:endParaRPr lang="en-US" altLang="zh-TW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45F4A8-3FA1-4010-90FF-A35902F3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A7A21F-0B83-4451-A2CE-AD49856D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JLCPCB </a:t>
            </a:r>
            <a:r>
              <a:rPr lang="zh-TW" altLang="en-US" dirty="0"/>
              <a:t>的 </a:t>
            </a:r>
            <a:r>
              <a:rPr lang="en-US" altLang="zh-TW" dirty="0"/>
              <a:t>Design rules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C22D3-4C3D-41AE-AEBB-68F460A6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https://jlcpcb.com/help/article/8-How-to-export-Altium-PCB-to-gerber-files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FA8891-703D-4DD7-892A-0DF624C9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JLC </a:t>
            </a:r>
            <a:r>
              <a:rPr lang="en-US" altLang="zh-TW" dirty="0" err="1"/>
              <a:t>EasyEDA</a:t>
            </a:r>
            <a:r>
              <a:rPr lang="zh-TW" altLang="en-US" dirty="0"/>
              <a:t> 獲取 </a:t>
            </a:r>
            <a:r>
              <a:rPr lang="en-US" altLang="zh-TW" dirty="0"/>
              <a:t>Lib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302480-C76B-4B6D-A62D-2F61E2CB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49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A6C22-DB56-4EB3-8B75-CE1F8FC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請先安裝 </a:t>
            </a:r>
            <a:r>
              <a:rPr lang="en-US" altLang="zh-TW" dirty="0"/>
              <a:t>JLC </a:t>
            </a:r>
            <a:r>
              <a:rPr lang="zh-TW" altLang="en-US" dirty="0"/>
              <a:t>下單助手，並登入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CE5024-57C3-45A2-B54F-6EAD5F5C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5B80BE-6779-4DB8-AA07-593BD4E2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24" y="1523908"/>
            <a:ext cx="8843682" cy="474673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E5ABE1A-336A-41F2-83FA-F5527554A5B0}"/>
              </a:ext>
            </a:extLst>
          </p:cNvPr>
          <p:cNvSpPr/>
          <p:nvPr/>
        </p:nvSpPr>
        <p:spPr>
          <a:xfrm>
            <a:off x="2375647" y="1523908"/>
            <a:ext cx="995082" cy="2331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70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F66F8-4CC9-4BC2-9DE2-E5521A0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獲得 </a:t>
            </a:r>
            <a:r>
              <a:rPr lang="en-US" altLang="zh-TW" dirty="0"/>
              <a:t>SCH</a:t>
            </a:r>
            <a:r>
              <a:rPr lang="zh-TW" altLang="en-US" dirty="0"/>
              <a:t>、</a:t>
            </a:r>
            <a:r>
              <a:rPr lang="en-US" altLang="zh-TW" dirty="0"/>
              <a:t>PCB</a:t>
            </a:r>
            <a:r>
              <a:rPr lang="zh-TW" altLang="en-US" dirty="0"/>
              <a:t> </a:t>
            </a:r>
            <a:r>
              <a:rPr lang="en-US" altLang="zh-TW" dirty="0"/>
              <a:t>Lib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FE7B12-E8A4-4D99-9A79-66FC7797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3FD272-D359-4F33-9CA6-08446561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7" y="1387439"/>
            <a:ext cx="5096586" cy="238158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B5B57F9-BCE9-4693-8F5B-45EFCD2A0AD6}"/>
              </a:ext>
            </a:extLst>
          </p:cNvPr>
          <p:cNvSpPr txBox="1"/>
          <p:nvPr/>
        </p:nvSpPr>
        <p:spPr>
          <a:xfrm>
            <a:off x="6024433" y="2787204"/>
            <a:ext cx="595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開啟一個新的專案後，選擇放置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(Place) -&gt; Device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342D4BD-CF28-4022-8A3C-B8E7FA3C371D}"/>
              </a:ext>
            </a:extLst>
          </p:cNvPr>
          <p:cNvGrpSpPr/>
          <p:nvPr/>
        </p:nvGrpSpPr>
        <p:grpSpPr>
          <a:xfrm>
            <a:off x="838200" y="4037900"/>
            <a:ext cx="10945755" cy="2205991"/>
            <a:chOff x="838200" y="4037900"/>
            <a:chExt cx="10945755" cy="2205991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FD528D9-D1F8-4FE3-A99F-9CB0A59D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037900"/>
              <a:ext cx="10945755" cy="2205991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B760C7CE-E6DE-4FB3-89CB-14EC132310EB}"/>
                </a:ext>
              </a:extLst>
            </p:cNvPr>
            <p:cNvSpPr/>
            <p:nvPr/>
          </p:nvSpPr>
          <p:spPr>
            <a:xfrm>
              <a:off x="1873623" y="4303059"/>
              <a:ext cx="600636" cy="34962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F3F0DC-89B7-4061-B818-CB9FB218CAD7}"/>
              </a:ext>
            </a:extLst>
          </p:cNvPr>
          <p:cNvSpPr txBox="1"/>
          <p:nvPr/>
        </p:nvSpPr>
        <p:spPr>
          <a:xfrm>
            <a:off x="6024433" y="3630681"/>
            <a:ext cx="595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選擇你想要的零件，並放置到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263A2BB-3FED-4A89-A577-D8FABAD22E7D}"/>
              </a:ext>
            </a:extLst>
          </p:cNvPr>
          <p:cNvCxnSpPr>
            <a:cxnSpLocks/>
          </p:cNvCxnSpPr>
          <p:nvPr/>
        </p:nvCxnSpPr>
        <p:spPr>
          <a:xfrm flipH="1">
            <a:off x="2947223" y="4477870"/>
            <a:ext cx="4145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60093BA-084F-4699-BCFF-F0D2BE91F8A3}"/>
              </a:ext>
            </a:extLst>
          </p:cNvPr>
          <p:cNvSpPr txBox="1"/>
          <p:nvPr/>
        </p:nvSpPr>
        <p:spPr>
          <a:xfrm>
            <a:off x="3220646" y="4224601"/>
            <a:ext cx="1165411" cy="432792"/>
          </a:xfrm>
          <a:prstGeom prst="flowChartTerminator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u="sng" dirty="0">
                <a:solidFill>
                  <a:schemeClr val="accent5">
                    <a:lumMod val="75000"/>
                  </a:schemeClr>
                </a:solidFill>
              </a:rPr>
              <a:t>零件名稱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299F5A-9069-4364-AF55-E335FC9CE2D4}"/>
              </a:ext>
            </a:extLst>
          </p:cNvPr>
          <p:cNvSpPr txBox="1"/>
          <p:nvPr/>
        </p:nvSpPr>
        <p:spPr>
          <a:xfrm>
            <a:off x="1819835" y="3910639"/>
            <a:ext cx="1510553" cy="432792"/>
          </a:xfrm>
          <a:prstGeom prst="flowChartTerminator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u="sng" dirty="0">
                <a:solidFill>
                  <a:schemeClr val="accent5">
                    <a:lumMod val="75000"/>
                  </a:schemeClr>
                </a:solidFill>
              </a:rPr>
              <a:t>選擇 </a:t>
            </a:r>
            <a:r>
              <a:rPr lang="en-US" altLang="zh-TW" sz="1400" b="1" u="sng" dirty="0">
                <a:solidFill>
                  <a:schemeClr val="accent5">
                    <a:lumMod val="75000"/>
                  </a:schemeClr>
                </a:solidFill>
              </a:rPr>
              <a:t>EDA Lib</a:t>
            </a:r>
            <a:endParaRPr lang="zh-TW" altLang="en-US" sz="14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F6896D4-4659-4D19-B570-4E7E1592DB7C}"/>
              </a:ext>
            </a:extLst>
          </p:cNvPr>
          <p:cNvSpPr/>
          <p:nvPr/>
        </p:nvSpPr>
        <p:spPr>
          <a:xfrm>
            <a:off x="10771093" y="5617659"/>
            <a:ext cx="1012862" cy="3496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659A87A-AE41-4ADB-AB0C-ACCA92326B8F}"/>
              </a:ext>
            </a:extLst>
          </p:cNvPr>
          <p:cNvCxnSpPr>
            <a:cxnSpLocks/>
          </p:cNvCxnSpPr>
          <p:nvPr/>
        </p:nvCxnSpPr>
        <p:spPr>
          <a:xfrm flipV="1">
            <a:off x="11185635" y="5967282"/>
            <a:ext cx="0" cy="276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4878B9-6051-46D5-86D7-32A6BC8057D0}"/>
              </a:ext>
            </a:extLst>
          </p:cNvPr>
          <p:cNvSpPr txBox="1"/>
          <p:nvPr/>
        </p:nvSpPr>
        <p:spPr>
          <a:xfrm>
            <a:off x="9762565" y="6035554"/>
            <a:ext cx="1591235" cy="432792"/>
          </a:xfrm>
          <a:prstGeom prst="flowChartTerminator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u="sng" dirty="0">
                <a:solidFill>
                  <a:schemeClr val="accent5">
                    <a:lumMod val="75000"/>
                  </a:schemeClr>
                </a:solidFill>
              </a:rPr>
              <a:t>放置到 </a:t>
            </a:r>
            <a:r>
              <a:rPr lang="en-US" altLang="zh-TW" sz="1400" b="1" u="sng" dirty="0">
                <a:solidFill>
                  <a:schemeClr val="accent5">
                    <a:lumMod val="75000"/>
                  </a:schemeClr>
                </a:solidFill>
              </a:rPr>
              <a:t>SCH</a:t>
            </a:r>
            <a:endParaRPr lang="zh-TW" altLang="en-US" sz="14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72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865605-3E9A-441D-A3A4-57D800EB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4E977F-77EF-431B-9587-9486EA5BC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3" y="1316716"/>
            <a:ext cx="3419905" cy="38659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03AE2AA-CC03-4B9D-85F2-AA30382DA430}"/>
              </a:ext>
            </a:extLst>
          </p:cNvPr>
          <p:cNvSpPr txBox="1"/>
          <p:nvPr/>
        </p:nvSpPr>
        <p:spPr>
          <a:xfrm>
            <a:off x="1422306" y="5356618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3. </a:t>
            </a:r>
            <a:r>
              <a:rPr lang="zh-TW" altLang="en-US" dirty="0"/>
              <a:t>同步到 </a:t>
            </a:r>
            <a:r>
              <a:rPr lang="en-US" altLang="zh-TW" dirty="0"/>
              <a:t>PCB</a:t>
            </a:r>
            <a:r>
              <a:rPr lang="zh-TW" altLang="en-US" dirty="0"/>
              <a:t> 檔案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2774321-40FE-40B2-BC58-ED876F1D48E2}"/>
              </a:ext>
            </a:extLst>
          </p:cNvPr>
          <p:cNvCxnSpPr/>
          <p:nvPr/>
        </p:nvCxnSpPr>
        <p:spPr>
          <a:xfrm>
            <a:off x="412376" y="1757082"/>
            <a:ext cx="4026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45011D77-E7EA-47ED-8DCE-0F288F66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77" y="1316716"/>
            <a:ext cx="3612777" cy="3865980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5E70647-6EBF-4473-8682-50DD588D6D6B}"/>
              </a:ext>
            </a:extLst>
          </p:cNvPr>
          <p:cNvCxnSpPr>
            <a:cxnSpLocks/>
          </p:cNvCxnSpPr>
          <p:nvPr/>
        </p:nvCxnSpPr>
        <p:spPr>
          <a:xfrm>
            <a:off x="5818094" y="4930588"/>
            <a:ext cx="10301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3FACA3-9993-4846-8265-1E9228FF9816}"/>
              </a:ext>
            </a:extLst>
          </p:cNvPr>
          <p:cNvSpPr txBox="1"/>
          <p:nvPr/>
        </p:nvSpPr>
        <p:spPr>
          <a:xfrm>
            <a:off x="4666247" y="5363086"/>
            <a:ext cx="333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4. </a:t>
            </a:r>
            <a:r>
              <a:rPr lang="zh-TW" altLang="en-US" dirty="0"/>
              <a:t>轉換成 </a:t>
            </a:r>
            <a:r>
              <a:rPr lang="en-US" altLang="zh-TW" dirty="0"/>
              <a:t>Altium Designer</a:t>
            </a:r>
            <a:r>
              <a:rPr lang="zh-TW" altLang="en-US" dirty="0"/>
              <a:t> 格式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FF70AB8-2BFD-4C66-B964-8385D8A61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615" y="3028894"/>
            <a:ext cx="2486372" cy="8002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6061AF1-CBF9-4935-84B1-76ED398509BA}"/>
              </a:ext>
            </a:extLst>
          </p:cNvPr>
          <p:cNvSpPr txBox="1"/>
          <p:nvPr/>
        </p:nvSpPr>
        <p:spPr>
          <a:xfrm>
            <a:off x="8466871" y="5388579"/>
            <a:ext cx="333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5. </a:t>
            </a:r>
            <a:r>
              <a:rPr lang="zh-TW" altLang="en-US" dirty="0"/>
              <a:t>在 </a:t>
            </a:r>
            <a:r>
              <a:rPr lang="en-US" altLang="zh-TW" dirty="0"/>
              <a:t>Altium Designer</a:t>
            </a:r>
            <a:r>
              <a:rPr lang="zh-TW" altLang="en-US" dirty="0"/>
              <a:t> 開啟</a:t>
            </a:r>
          </a:p>
        </p:txBody>
      </p:sp>
    </p:spTree>
    <p:extLst>
      <p:ext uri="{BB962C8B-B14F-4D97-AF65-F5344CB8AC3E}">
        <p14:creationId xmlns:p14="http://schemas.microsoft.com/office/powerpoint/2010/main" val="280569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E56589-E8AB-4073-A599-859EB197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38772D-07DF-4CEF-A180-E8DFD3D8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2" y="820975"/>
            <a:ext cx="3518862" cy="300569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0EF470-D224-424D-A588-328E520EDE62}"/>
              </a:ext>
            </a:extLst>
          </p:cNvPr>
          <p:cNvSpPr txBox="1"/>
          <p:nvPr/>
        </p:nvSpPr>
        <p:spPr>
          <a:xfrm>
            <a:off x="251532" y="3915261"/>
            <a:ext cx="3881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6. </a:t>
            </a:r>
            <a:r>
              <a:rPr lang="zh-TW" altLang="en-US" dirty="0"/>
              <a:t>選中指定 </a:t>
            </a:r>
            <a:r>
              <a:rPr lang="en-US" altLang="zh-TW" dirty="0"/>
              <a:t>IC</a:t>
            </a:r>
            <a:r>
              <a:rPr lang="zh-TW" altLang="en-US" dirty="0"/>
              <a:t> 並複製，先修改</a:t>
            </a:r>
            <a:r>
              <a:rPr lang="en-US" altLang="zh-TW" dirty="0"/>
              <a:t>designator, comment, parameters</a:t>
            </a:r>
            <a:r>
              <a:rPr lang="zh-TW" altLang="en-US" dirty="0"/>
              <a:t>字體</a:t>
            </a:r>
            <a:r>
              <a:rPr lang="en-US" altLang="zh-TW" dirty="0"/>
              <a:t> (SCH, PCB</a:t>
            </a:r>
            <a:r>
              <a:rPr lang="zh-TW" altLang="en-US" dirty="0"/>
              <a:t> 都適用</a:t>
            </a:r>
            <a:r>
              <a:rPr lang="en-US" altLang="zh-TW" dirty="0"/>
              <a:t>)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# PCB</a:t>
            </a:r>
            <a:r>
              <a:rPr lang="zh-TW" altLang="en-US" b="1" dirty="0">
                <a:solidFill>
                  <a:srgbClr val="FF0000"/>
                </a:solidFill>
              </a:rPr>
              <a:t> 在複製的時候要多指定一個參考點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181B0CF-76D1-412A-A5C5-ACC7DCBF3245}"/>
              </a:ext>
            </a:extLst>
          </p:cNvPr>
          <p:cNvCxnSpPr/>
          <p:nvPr/>
        </p:nvCxnSpPr>
        <p:spPr>
          <a:xfrm flipH="1">
            <a:off x="1667436" y="609600"/>
            <a:ext cx="259976" cy="4303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3E570A9C-F8DA-49A0-B657-25236A6D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891" y="5473315"/>
            <a:ext cx="3792758" cy="92333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A5D96CB-D793-42EB-A320-F67E7A056D56}"/>
              </a:ext>
            </a:extLst>
          </p:cNvPr>
          <p:cNvSpPr txBox="1"/>
          <p:nvPr/>
        </p:nvSpPr>
        <p:spPr>
          <a:xfrm>
            <a:off x="405932" y="5451949"/>
            <a:ext cx="3042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7. </a:t>
            </a:r>
            <a:r>
              <a:rPr lang="zh-TW" altLang="en-US" dirty="0"/>
              <a:t>選回想要複製進的目標 </a:t>
            </a:r>
            <a:r>
              <a:rPr lang="en-US" altLang="zh-TW" dirty="0"/>
              <a:t>Lib</a:t>
            </a:r>
            <a:r>
              <a:rPr lang="zh-TW" altLang="en-US" dirty="0"/>
              <a:t>，可調整顏色和 </a:t>
            </a:r>
            <a:r>
              <a:rPr lang="en-US" altLang="zh-TW" dirty="0"/>
              <a:t>Designator (e.g., </a:t>
            </a:r>
            <a:r>
              <a:rPr lang="zh-TW" altLang="en-US" dirty="0"/>
              <a:t>變成 </a:t>
            </a:r>
            <a:r>
              <a:rPr lang="en-US" altLang="zh-TW" dirty="0"/>
              <a:t>R</a:t>
            </a:r>
            <a:r>
              <a:rPr lang="en-US" altLang="zh-TW" b="1" dirty="0">
                <a:solidFill>
                  <a:srgbClr val="FF0000"/>
                </a:solidFill>
              </a:rPr>
              <a:t>?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BE9B550-AC18-42A1-BD33-4F607D96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74" y="802509"/>
            <a:ext cx="2676899" cy="301984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6B02F2-693F-4D6B-A75C-877764D4A71B}"/>
              </a:ext>
            </a:extLst>
          </p:cNvPr>
          <p:cNvSpPr txBox="1"/>
          <p:nvPr/>
        </p:nvSpPr>
        <p:spPr>
          <a:xfrm>
            <a:off x="4048465" y="3940155"/>
            <a:ext cx="388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8. </a:t>
            </a:r>
            <a:r>
              <a:rPr lang="zh-TW" altLang="en-US" dirty="0"/>
              <a:t>貼上後儲存即可 </a:t>
            </a:r>
            <a:r>
              <a:rPr lang="en-US" altLang="zh-TW" dirty="0"/>
              <a:t>(</a:t>
            </a:r>
            <a:r>
              <a:rPr lang="en-US" altLang="zh-TW" dirty="0" err="1"/>
              <a:t>PCBLib</a:t>
            </a:r>
            <a:r>
              <a:rPr lang="zh-TW" altLang="en-US" dirty="0"/>
              <a:t> 重複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DF57DDF-BC67-4C39-89F8-D7D47AB37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403" y="820975"/>
            <a:ext cx="4514597" cy="300138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534991-CE01-4A36-B027-7BBF8A832767}"/>
              </a:ext>
            </a:extLst>
          </p:cNvPr>
          <p:cNvSpPr txBox="1"/>
          <p:nvPr/>
        </p:nvSpPr>
        <p:spPr>
          <a:xfrm>
            <a:off x="7993843" y="3926303"/>
            <a:ext cx="3881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9. </a:t>
            </a:r>
            <a:r>
              <a:rPr lang="zh-TW" altLang="en-US" dirty="0"/>
              <a:t>要注意 </a:t>
            </a:r>
            <a:r>
              <a:rPr lang="en-US" altLang="zh-TW" dirty="0"/>
              <a:t>footprint</a:t>
            </a:r>
            <a:r>
              <a:rPr lang="zh-TW" altLang="en-US" dirty="0"/>
              <a:t> 有沒有連結成功</a:t>
            </a:r>
            <a:r>
              <a:rPr lang="en-US" altLang="zh-TW" dirty="0"/>
              <a:t>(</a:t>
            </a:r>
            <a:r>
              <a:rPr lang="zh-TW" altLang="en-US" dirty="0"/>
              <a:t>要先儲存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05B2EDB-0DFD-43A3-A762-DC0115438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978" y="5473315"/>
            <a:ext cx="4364786" cy="9343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53D529B-BBC1-4DF0-B932-388221A86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411" y="1465411"/>
            <a:ext cx="2636815" cy="20589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D6D45EC-DD42-4DA4-8261-561A7734EB46}"/>
              </a:ext>
            </a:extLst>
          </p:cNvPr>
          <p:cNvSpPr/>
          <p:nvPr/>
        </p:nvSpPr>
        <p:spPr>
          <a:xfrm>
            <a:off x="1927411" y="2662518"/>
            <a:ext cx="564777" cy="206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183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EFC5FC-C772-4138-861D-F86821A57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預設 </a:t>
            </a:r>
            <a:r>
              <a:rPr lang="en-US" altLang="zh-TW" dirty="0"/>
              <a:t>Name </a:t>
            </a:r>
            <a:r>
              <a:rPr lang="zh-TW" altLang="en-US" dirty="0"/>
              <a:t>會是可見，可以關閉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F9889-3FA0-445F-81F8-0AD814C8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047118-6E43-4823-9494-BF29DE9F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4572"/>
            <a:ext cx="4296375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8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4885C-65C3-46BD-917F-988EAC65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3D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CBF3AB-1537-40A7-8FF9-6E6954690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A463C8-BD99-49E3-8D5F-466C5A30C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609"/>
            <a:ext cx="3572374" cy="39820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8DDC76B-5761-4DEE-8E20-31C1522E8473}"/>
              </a:ext>
            </a:extLst>
          </p:cNvPr>
          <p:cNvSpPr txBox="1"/>
          <p:nvPr/>
        </p:nvSpPr>
        <p:spPr>
          <a:xfrm>
            <a:off x="1201271" y="5701553"/>
            <a:ext cx="264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如果只有輸入 </a:t>
            </a:r>
            <a:r>
              <a:rPr lang="en-US" altLang="zh-TW" dirty="0" err="1"/>
              <a:t>PCBLib</a:t>
            </a:r>
            <a:r>
              <a:rPr lang="en-US" altLang="zh-TW" dirty="0"/>
              <a:t> </a:t>
            </a:r>
            <a:r>
              <a:rPr lang="zh-TW" altLang="en-US" dirty="0"/>
              <a:t>會只有 </a:t>
            </a:r>
            <a:r>
              <a:rPr lang="en-US" altLang="zh-TW" dirty="0"/>
              <a:t>SMT</a:t>
            </a:r>
            <a:r>
              <a:rPr lang="zh-TW" altLang="en-US" dirty="0"/>
              <a:t> 的 </a:t>
            </a:r>
            <a:r>
              <a:rPr lang="en-US" altLang="zh-TW" dirty="0"/>
              <a:t>3D</a:t>
            </a:r>
            <a:r>
              <a:rPr lang="zh-TW" altLang="en-US" dirty="0"/>
              <a:t> 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4C0EA0-5746-4B87-ADA0-ECAED930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50" y="1536610"/>
            <a:ext cx="5967943" cy="398200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DA6ABE-9E50-4C0E-8C16-9616A830E430}"/>
              </a:ext>
            </a:extLst>
          </p:cNvPr>
          <p:cNvSpPr txBox="1"/>
          <p:nvPr/>
        </p:nvSpPr>
        <p:spPr>
          <a:xfrm>
            <a:off x="6782626" y="5673584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但 </a:t>
            </a:r>
            <a:r>
              <a:rPr lang="en-US" altLang="zh-TW" dirty="0"/>
              <a:t>JLC</a:t>
            </a:r>
            <a:r>
              <a:rPr lang="zh-TW" altLang="en-US" dirty="0"/>
              <a:t> 的程式中是有  </a:t>
            </a:r>
            <a:r>
              <a:rPr lang="en-US" altLang="zh-TW" dirty="0"/>
              <a:t>3D Model </a:t>
            </a:r>
            <a:r>
              <a:rPr lang="zh-TW" altLang="en-US" dirty="0"/>
              <a:t>的 </a:t>
            </a:r>
            <a:r>
              <a:rPr lang="en-US" altLang="zh-TW" dirty="0"/>
              <a:t>-&gt;</a:t>
            </a:r>
            <a:r>
              <a:rPr lang="zh-TW" altLang="en-US" dirty="0"/>
              <a:t> 需要 </a:t>
            </a:r>
            <a:r>
              <a:rPr lang="en-US" altLang="zh-TW" dirty="0"/>
              <a:t>export</a:t>
            </a:r>
          </a:p>
        </p:txBody>
      </p:sp>
      <p:sp>
        <p:nvSpPr>
          <p:cNvPr id="11" name="文字方塊 10">
            <a:hlinkClick r:id="rId4"/>
            <a:extLst>
              <a:ext uri="{FF2B5EF4-FFF2-40B4-BE49-F238E27FC236}">
                <a16:creationId xmlns:a16="http://schemas.microsoft.com/office/drawing/2014/main" id="{B1681A09-F8E4-40B8-B352-7CDE7B9B8F04}"/>
              </a:ext>
            </a:extLst>
          </p:cNvPr>
          <p:cNvSpPr txBox="1"/>
          <p:nvPr/>
        </p:nvSpPr>
        <p:spPr>
          <a:xfrm>
            <a:off x="8154225" y="843240"/>
            <a:ext cx="311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4"/>
              </a:rPr>
              <a:t>延伸</a:t>
            </a:r>
            <a:r>
              <a:rPr lang="en-US" altLang="zh-TW" dirty="0">
                <a:hlinkClick r:id="rId4"/>
              </a:rPr>
              <a:t>: IPC 3D model Wizard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763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1405D3-7487-4AFF-9DCF-B5047D65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19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E0D3D0-02BD-489D-BA41-F8D27E31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34" y="1153858"/>
            <a:ext cx="4273626" cy="45502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E2DB10-BFE4-4AA7-B22E-2C2FB9498D0D}"/>
              </a:ext>
            </a:extLst>
          </p:cNvPr>
          <p:cNvSpPr txBox="1"/>
          <p:nvPr/>
        </p:nvSpPr>
        <p:spPr>
          <a:xfrm>
            <a:off x="1774753" y="5828552"/>
            <a:ext cx="264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1. </a:t>
            </a:r>
            <a:r>
              <a:rPr lang="zh-TW" altLang="en-US" dirty="0"/>
              <a:t>輸出成 </a:t>
            </a:r>
            <a:r>
              <a:rPr lang="en-US" altLang="zh-TW" dirty="0"/>
              <a:t>3D</a:t>
            </a:r>
            <a:r>
              <a:rPr lang="zh-TW" altLang="en-US" dirty="0"/>
              <a:t> 檔案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6A4974-06BC-4E50-82E8-D0657B7B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579" y="1153858"/>
            <a:ext cx="5677692" cy="238158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DCF3D36-1389-4276-BC58-C4D8395E923F}"/>
              </a:ext>
            </a:extLst>
          </p:cNvPr>
          <p:cNvSpPr txBox="1"/>
          <p:nvPr/>
        </p:nvSpPr>
        <p:spPr>
          <a:xfrm>
            <a:off x="7412131" y="3535440"/>
            <a:ext cx="264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2. </a:t>
            </a:r>
            <a:r>
              <a:rPr lang="zh-TW" altLang="en-US" dirty="0"/>
              <a:t>選擇 </a:t>
            </a:r>
            <a:r>
              <a:rPr lang="en-US" altLang="zh-TW" dirty="0"/>
              <a:t>STEP</a:t>
            </a:r>
            <a:r>
              <a:rPr lang="zh-TW" altLang="en-US" dirty="0"/>
              <a:t> 和 </a:t>
            </a:r>
            <a:r>
              <a:rPr lang="en-US" altLang="zh-TW" dirty="0"/>
              <a:t>PCB + Component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065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C50F-2B85-4ACC-8BE8-B3CDE7370C94}"/>
              </a:ext>
            </a:extLst>
          </p:cNvPr>
          <p:cNvSpPr txBox="1"/>
          <p:nvPr/>
        </p:nvSpPr>
        <p:spPr>
          <a:xfrm>
            <a:off x="2389093" y="2653554"/>
            <a:ext cx="7575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##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如果直接使用 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EasyEDA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會比較方便，只是要自己上網查使用方法，後續的教學可以略過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Altium Designer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的部分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CBA31A-B32E-4EE6-AFEA-E2CDB014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809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D59F53-8FE2-4C62-9DC8-2D520592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20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8E408D-8C10-455B-91CD-7706E122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09467"/>
            <a:ext cx="8273162" cy="44390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7EF876-A54A-4D3F-9423-0D105D9FF01E}"/>
              </a:ext>
            </a:extLst>
          </p:cNvPr>
          <p:cNvSpPr txBox="1"/>
          <p:nvPr/>
        </p:nvSpPr>
        <p:spPr>
          <a:xfrm>
            <a:off x="9039225" y="1209467"/>
            <a:ext cx="282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 </a:t>
            </a:r>
            <a:r>
              <a:rPr lang="zh-TW" altLang="en-US" dirty="0"/>
              <a:t>透過 </a:t>
            </a:r>
            <a:r>
              <a:rPr lang="en-US" altLang="zh-TW" dirty="0" err="1"/>
              <a:t>Solidworks</a:t>
            </a:r>
            <a:r>
              <a:rPr lang="en-US" altLang="zh-TW" dirty="0"/>
              <a:t> </a:t>
            </a:r>
            <a:r>
              <a:rPr lang="zh-TW" altLang="en-US" dirty="0"/>
              <a:t>開啟輸出的 </a:t>
            </a:r>
            <a:r>
              <a:rPr lang="en-US" altLang="zh-TW" dirty="0"/>
              <a:t>step </a:t>
            </a:r>
            <a:r>
              <a:rPr lang="zh-TW" altLang="en-US" dirty="0"/>
              <a:t>檔案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E4F206-B518-43C7-A2F0-22DD81723B6E}"/>
              </a:ext>
            </a:extLst>
          </p:cNvPr>
          <p:cNvSpPr txBox="1"/>
          <p:nvPr/>
        </p:nvSpPr>
        <p:spPr>
          <a:xfrm>
            <a:off x="9039225" y="4607749"/>
            <a:ext cx="295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##</a:t>
            </a:r>
            <a:r>
              <a:rPr lang="zh-TW" altLang="en-US" dirty="0">
                <a:solidFill>
                  <a:srgbClr val="FF0000"/>
                </a:solidFill>
              </a:rPr>
              <a:t> 特別注意，請確認開啟檔案的格式選到 </a:t>
            </a:r>
            <a:r>
              <a:rPr lang="en-US" altLang="zh-TW" dirty="0">
                <a:solidFill>
                  <a:srgbClr val="FF0000"/>
                </a:solidFill>
              </a:rPr>
              <a:t>*.step </a:t>
            </a:r>
            <a:r>
              <a:rPr lang="zh-TW" altLang="en-US" dirty="0">
                <a:solidFill>
                  <a:srgbClr val="FF0000"/>
                </a:solidFill>
              </a:rPr>
              <a:t>上面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要不然開起來會是全白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AAEE777-DE13-43F7-BCFC-5A70A5A7DBE5}"/>
              </a:ext>
            </a:extLst>
          </p:cNvPr>
          <p:cNvCxnSpPr>
            <a:cxnSpLocks/>
          </p:cNvCxnSpPr>
          <p:nvPr/>
        </p:nvCxnSpPr>
        <p:spPr>
          <a:xfrm flipH="1">
            <a:off x="8844662" y="4476750"/>
            <a:ext cx="628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83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27AEF4-5172-4F25-A3D2-BD84FCB69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21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0CDE5C-2407-4201-8AA1-D08430E8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397" y="412435"/>
            <a:ext cx="4953733" cy="27645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AC32DA7-A3A7-46F5-8E83-492C7A08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435"/>
            <a:ext cx="3838397" cy="276456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7FA025A-E72C-490F-A752-2D05CA2621E6}"/>
              </a:ext>
            </a:extLst>
          </p:cNvPr>
          <p:cNvSpPr txBox="1"/>
          <p:nvPr/>
        </p:nvSpPr>
        <p:spPr>
          <a:xfrm>
            <a:off x="1728609" y="3429000"/>
            <a:ext cx="4367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4. </a:t>
            </a:r>
            <a:r>
              <a:rPr lang="zh-TW" altLang="en-US" dirty="0"/>
              <a:t>理論上每個元件都會有一個自己的 </a:t>
            </a:r>
            <a:r>
              <a:rPr lang="en-US" altLang="zh-TW" dirty="0"/>
              <a:t>part</a:t>
            </a:r>
            <a:r>
              <a:rPr lang="zh-TW" altLang="en-US" dirty="0"/>
              <a:t>，請將不要的 </a:t>
            </a:r>
            <a:r>
              <a:rPr lang="en-US" altLang="zh-TW" dirty="0"/>
              <a:t>part (e.g., </a:t>
            </a:r>
            <a:r>
              <a:rPr lang="zh-TW" altLang="en-US" dirty="0"/>
              <a:t>電路板</a:t>
            </a:r>
            <a:r>
              <a:rPr lang="en-US" altLang="zh-TW" dirty="0"/>
              <a:t>) </a:t>
            </a:r>
            <a:r>
              <a:rPr lang="zh-TW" altLang="en-US" b="1" dirty="0">
                <a:solidFill>
                  <a:srgbClr val="FF0000"/>
                </a:solidFill>
              </a:rPr>
              <a:t>抑制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69CA5E-BA91-406A-9D59-CC7A4815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44" y="4122271"/>
            <a:ext cx="4020111" cy="2105319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7A0605B7-8FE0-4279-81D3-D0E530DA36C6}"/>
              </a:ext>
            </a:extLst>
          </p:cNvPr>
          <p:cNvSpPr/>
          <p:nvPr/>
        </p:nvSpPr>
        <p:spPr>
          <a:xfrm>
            <a:off x="3261360" y="4236720"/>
            <a:ext cx="373380" cy="37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D1BA5F9E-49B8-4DC6-9FA1-4573BCAC775D}"/>
              </a:ext>
            </a:extLst>
          </p:cNvPr>
          <p:cNvCxnSpPr/>
          <p:nvPr/>
        </p:nvCxnSpPr>
        <p:spPr>
          <a:xfrm rot="10800000" flipV="1">
            <a:off x="3634740" y="4075330"/>
            <a:ext cx="1524000" cy="348079"/>
          </a:xfrm>
          <a:prstGeom prst="bentConnector3">
            <a:avLst>
              <a:gd name="adj1" fmla="val 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42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453D09-D4A2-47AA-9AB8-3A371C94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22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127E7A-B42D-4D48-98B2-B77768CC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6" y="865950"/>
            <a:ext cx="6104965" cy="43551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A6585E-6ACE-4823-A6B6-2F6F8E554039}"/>
              </a:ext>
            </a:extLst>
          </p:cNvPr>
          <p:cNvSpPr txBox="1"/>
          <p:nvPr/>
        </p:nvSpPr>
        <p:spPr>
          <a:xfrm>
            <a:off x="1855694" y="5345719"/>
            <a:ext cx="4016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/>
              <a:t>5. Altium Designer</a:t>
            </a:r>
            <a:r>
              <a:rPr lang="zh-TW" altLang="en-US" dirty="0"/>
              <a:t> 的 </a:t>
            </a:r>
            <a:r>
              <a:rPr lang="en-US" altLang="zh-TW" dirty="0"/>
              <a:t>3D Model </a:t>
            </a:r>
            <a:r>
              <a:rPr lang="zh-TW" altLang="en-US" dirty="0"/>
              <a:t>支持</a:t>
            </a:r>
            <a:r>
              <a:rPr lang="en-US" altLang="zh-TW" dirty="0" err="1"/>
              <a:t>sldprt</a:t>
            </a:r>
            <a:r>
              <a:rPr lang="en-US" altLang="zh-TW" dirty="0"/>
              <a:t> </a:t>
            </a:r>
            <a:r>
              <a:rPr lang="zh-TW" altLang="en-US" dirty="0"/>
              <a:t>或者是 </a:t>
            </a:r>
            <a:r>
              <a:rPr lang="en-US" altLang="zh-TW" dirty="0" err="1"/>
              <a:t>x_t</a:t>
            </a:r>
            <a:r>
              <a:rPr lang="en-US" altLang="zh-TW" dirty="0"/>
              <a:t> (</a:t>
            </a:r>
            <a:r>
              <a:rPr lang="zh-TW" altLang="en-US" dirty="0"/>
              <a:t>我試過 </a:t>
            </a:r>
            <a:r>
              <a:rPr lang="en-US" altLang="zh-TW" dirty="0"/>
              <a:t>step </a:t>
            </a:r>
            <a:r>
              <a:rPr lang="zh-TW" altLang="en-US" dirty="0"/>
              <a:t>好像會沒有顏色</a:t>
            </a:r>
            <a:r>
              <a:rPr lang="en-US" altLang="zh-TW" dirty="0"/>
              <a:t>?)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3CF78B-6478-4222-A882-4ACC2192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562" y="1986538"/>
            <a:ext cx="2962688" cy="17623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0094F80-5469-440B-8A6E-7A673A12B82F}"/>
              </a:ext>
            </a:extLst>
          </p:cNvPr>
          <p:cNvSpPr txBox="1"/>
          <p:nvPr/>
        </p:nvSpPr>
        <p:spPr>
          <a:xfrm>
            <a:off x="8312593" y="3849904"/>
            <a:ext cx="3088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6. </a:t>
            </a:r>
            <a:r>
              <a:rPr lang="zh-TW" altLang="en-US" dirty="0"/>
              <a:t>轉存成 </a:t>
            </a:r>
            <a:r>
              <a:rPr lang="en-US" altLang="zh-TW" dirty="0" err="1"/>
              <a:t>sldprt</a:t>
            </a:r>
            <a:r>
              <a:rPr lang="zh-TW" altLang="en-US" dirty="0"/>
              <a:t>， </a:t>
            </a:r>
            <a:r>
              <a:rPr lang="en-US" altLang="zh-TW" dirty="0" err="1"/>
              <a:t>solidwork</a:t>
            </a:r>
            <a:r>
              <a:rPr lang="en-US" altLang="zh-TW" dirty="0"/>
              <a:t> </a:t>
            </a:r>
            <a:r>
              <a:rPr lang="zh-TW" altLang="en-US" dirty="0"/>
              <a:t>會讓你決定是否辨識，請選擇</a:t>
            </a:r>
            <a:r>
              <a:rPr lang="zh-TW" altLang="en-US" b="1" dirty="0">
                <a:solidFill>
                  <a:srgbClr val="FF0000"/>
                </a:solidFill>
              </a:rPr>
              <a:t>否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除非你要修改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44BE89F-4D2A-4EA0-86D3-DDE3EBC20C29}"/>
              </a:ext>
            </a:extLst>
          </p:cNvPr>
          <p:cNvSpPr/>
          <p:nvPr/>
        </p:nvSpPr>
        <p:spPr>
          <a:xfrm>
            <a:off x="9448800" y="2867723"/>
            <a:ext cx="815788" cy="3326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18B0B8-85CE-43D1-BC44-BD07C9505636}"/>
              </a:ext>
            </a:extLst>
          </p:cNvPr>
          <p:cNvSpPr txBox="1"/>
          <p:nvPr/>
        </p:nvSpPr>
        <p:spPr>
          <a:xfrm>
            <a:off x="5950322" y="5345719"/>
            <a:ext cx="5130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## </a:t>
            </a:r>
            <a:r>
              <a:rPr lang="zh-TW" altLang="en-US" b="1" dirty="0">
                <a:solidFill>
                  <a:srgbClr val="FF0000"/>
                </a:solidFill>
              </a:rPr>
              <a:t>請注意 </a:t>
            </a:r>
            <a:r>
              <a:rPr lang="en-US" altLang="zh-TW" b="1" dirty="0" err="1">
                <a:solidFill>
                  <a:srgbClr val="FF0000"/>
                </a:solidFill>
              </a:rPr>
              <a:t>Solidworks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zh-TW" altLang="en-US" b="1" dirty="0">
                <a:solidFill>
                  <a:srgbClr val="FF0000"/>
                </a:solidFill>
              </a:rPr>
              <a:t>是不能降版的，所以如果要轉成 </a:t>
            </a:r>
            <a:r>
              <a:rPr lang="en-US" altLang="zh-TW" b="1" dirty="0" err="1">
                <a:solidFill>
                  <a:srgbClr val="FF0000"/>
                </a:solidFill>
              </a:rPr>
              <a:t>sldprt</a:t>
            </a:r>
            <a:r>
              <a:rPr lang="zh-TW" altLang="en-US" b="1" dirty="0">
                <a:solidFill>
                  <a:srgbClr val="FF0000"/>
                </a:solidFill>
              </a:rPr>
              <a:t>， </a:t>
            </a:r>
            <a:r>
              <a:rPr lang="en-US" altLang="zh-TW" b="1" dirty="0" err="1">
                <a:solidFill>
                  <a:srgbClr val="FF0000"/>
                </a:solidFill>
              </a:rPr>
              <a:t>Solidworks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zh-TW" altLang="en-US" b="1" dirty="0">
                <a:solidFill>
                  <a:srgbClr val="FF0000"/>
                </a:solidFill>
              </a:rPr>
              <a:t>軟體一定要比 </a:t>
            </a:r>
            <a:r>
              <a:rPr lang="en-US" altLang="zh-TW" b="1" dirty="0">
                <a:solidFill>
                  <a:srgbClr val="FF0000"/>
                </a:solidFill>
              </a:rPr>
              <a:t>Altium Designer </a:t>
            </a:r>
            <a:r>
              <a:rPr lang="zh-TW" altLang="en-US" b="1" dirty="0">
                <a:solidFill>
                  <a:srgbClr val="FF0000"/>
                </a:solidFill>
              </a:rPr>
              <a:t>舊，否則請轉 </a:t>
            </a:r>
            <a:r>
              <a:rPr lang="en-US" altLang="zh-TW" b="1" dirty="0">
                <a:solidFill>
                  <a:srgbClr val="FF0000"/>
                </a:solidFill>
              </a:rPr>
              <a:t>.</a:t>
            </a:r>
            <a:r>
              <a:rPr lang="en-US" altLang="zh-TW" b="1" dirty="0" err="1">
                <a:solidFill>
                  <a:srgbClr val="FF0000"/>
                </a:solidFill>
              </a:rPr>
              <a:t>x_t</a:t>
            </a:r>
            <a:r>
              <a:rPr lang="en-US" altLang="zh-TW" b="1" dirty="0">
                <a:solidFill>
                  <a:srgbClr val="FF0000"/>
                </a:solidFill>
              </a:rPr>
              <a:t>, </a:t>
            </a:r>
            <a:r>
              <a:rPr lang="en-US" altLang="zh-TW" b="1" dirty="0" err="1">
                <a:solidFill>
                  <a:srgbClr val="FF0000"/>
                </a:solidFill>
              </a:rPr>
              <a:t>x_b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85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89F426-4991-4F71-B9FD-A8ECF532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23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65D7D-5763-437E-A2FF-B0A05915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242" y="1039729"/>
            <a:ext cx="7451099" cy="50124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DBF6B6-0EB0-4055-A5C1-8FADFD55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1053176"/>
            <a:ext cx="2528047" cy="360480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3D44670-DF02-45B9-A8B8-215994837341}"/>
              </a:ext>
            </a:extLst>
          </p:cNvPr>
          <p:cNvSpPr txBox="1"/>
          <p:nvPr/>
        </p:nvSpPr>
        <p:spPr>
          <a:xfrm>
            <a:off x="376517" y="5074024"/>
            <a:ext cx="363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7. </a:t>
            </a:r>
            <a:r>
              <a:rPr lang="zh-TW" altLang="en-US" dirty="0"/>
              <a:t>不想要浮水印就只留第一個其他的</a:t>
            </a:r>
            <a:r>
              <a:rPr lang="zh-TW" altLang="en-US" b="1" dirty="0">
                <a:solidFill>
                  <a:srgbClr val="FF0000"/>
                </a:solidFill>
              </a:rPr>
              <a:t>抑制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0AB91D3-8428-4BC4-9055-E73A8DCC1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56" y="797529"/>
            <a:ext cx="3357861" cy="216129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4AEE4AB-CFB4-442B-9C21-39D40C516665}"/>
              </a:ext>
            </a:extLst>
          </p:cNvPr>
          <p:cNvSpPr/>
          <p:nvPr/>
        </p:nvSpPr>
        <p:spPr>
          <a:xfrm>
            <a:off x="448235" y="1332954"/>
            <a:ext cx="2635623" cy="3400411"/>
          </a:xfrm>
          <a:prstGeom prst="roundRect">
            <a:avLst>
              <a:gd name="adj" fmla="val 714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5ADA96D8-7EC7-47BF-A494-F782C0AF563C}"/>
              </a:ext>
            </a:extLst>
          </p:cNvPr>
          <p:cNvSpPr/>
          <p:nvPr/>
        </p:nvSpPr>
        <p:spPr>
          <a:xfrm>
            <a:off x="6138676" y="1703295"/>
            <a:ext cx="1131700" cy="1308847"/>
          </a:xfrm>
          <a:custGeom>
            <a:avLst/>
            <a:gdLst>
              <a:gd name="connsiteX0" fmla="*/ 297982 w 1131700"/>
              <a:gd name="connsiteY0" fmla="*/ 1308847 h 1308847"/>
              <a:gd name="connsiteX1" fmla="*/ 46971 w 1131700"/>
              <a:gd name="connsiteY1" fmla="*/ 726141 h 1308847"/>
              <a:gd name="connsiteX2" fmla="*/ 1131700 w 1131700"/>
              <a:gd name="connsiteY2" fmla="*/ 0 h 130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1700" h="1308847">
                <a:moveTo>
                  <a:pt x="297982" y="1308847"/>
                </a:moveTo>
                <a:cubicBezTo>
                  <a:pt x="103000" y="1126564"/>
                  <a:pt x="-91982" y="944282"/>
                  <a:pt x="46971" y="726141"/>
                </a:cubicBezTo>
                <a:cubicBezTo>
                  <a:pt x="185924" y="508000"/>
                  <a:pt x="944935" y="100106"/>
                  <a:pt x="113170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51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F6750-6F0A-4E27-83CF-D15B6AB9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匯入</a:t>
            </a:r>
            <a:r>
              <a:rPr lang="en-US" altLang="zh-TW" dirty="0"/>
              <a:t>Altium Designer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6DE467-C612-4206-8C17-081AE189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24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D4EC85-75FA-4AAD-89A2-262F952EF1B8}"/>
              </a:ext>
            </a:extLst>
          </p:cNvPr>
          <p:cNvSpPr txBox="1"/>
          <p:nvPr/>
        </p:nvSpPr>
        <p:spPr>
          <a:xfrm>
            <a:off x="9704293" y="926305"/>
            <a:ext cx="209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詳情參考官方文檔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4EEE478-224F-4D1A-A044-C1528641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4" y="1388292"/>
            <a:ext cx="7158579" cy="483321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F9335F1-E6EF-4CB6-8157-62BE56D8565B}"/>
              </a:ext>
            </a:extLst>
          </p:cNvPr>
          <p:cNvSpPr txBox="1"/>
          <p:nvPr/>
        </p:nvSpPr>
        <p:spPr>
          <a:xfrm>
            <a:off x="8186886" y="5608529"/>
            <a:ext cx="303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選到指定的 </a:t>
            </a:r>
            <a:r>
              <a:rPr lang="en-US" altLang="zh-TW" dirty="0" err="1"/>
              <a:t>PCBLib</a:t>
            </a:r>
            <a:r>
              <a:rPr lang="zh-TW" altLang="en-US" dirty="0"/>
              <a:t> 中，接下來調整高低，</a:t>
            </a:r>
            <a:r>
              <a:rPr lang="en-US" altLang="zh-TW" dirty="0" err="1"/>
              <a:t>x,y</a:t>
            </a:r>
            <a:r>
              <a:rPr lang="en-US" altLang="zh-TW" dirty="0"/>
              <a:t> </a:t>
            </a:r>
            <a:r>
              <a:rPr lang="zh-TW" altLang="en-US" dirty="0"/>
              <a:t>即可</a:t>
            </a:r>
          </a:p>
        </p:txBody>
      </p:sp>
    </p:spTree>
    <p:extLst>
      <p:ext uri="{BB962C8B-B14F-4D97-AF65-F5344CB8AC3E}">
        <p14:creationId xmlns:p14="http://schemas.microsoft.com/office/powerpoint/2010/main" val="341130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440D3-6701-46CF-9311-641B288C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25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A90C63-1EBC-476A-9E0D-42989ED0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58" y="985787"/>
            <a:ext cx="1667108" cy="47250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F8238C-8112-4C51-9E1B-D2B7AAE3401F}"/>
              </a:ext>
            </a:extLst>
          </p:cNvPr>
          <p:cNvSpPr txBox="1"/>
          <p:nvPr/>
        </p:nvSpPr>
        <p:spPr>
          <a:xfrm>
            <a:off x="-58271" y="5872213"/>
            <a:ext cx="305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2. </a:t>
            </a:r>
            <a:r>
              <a:rPr lang="zh-TW" altLang="en-US" dirty="0"/>
              <a:t>按下 </a:t>
            </a:r>
            <a:r>
              <a:rPr lang="en-US" altLang="zh-TW" dirty="0"/>
              <a:t>Place -&gt; 3D Body 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9A0DC1-C2AD-46D6-A3C3-DFD6E77A419F}"/>
              </a:ext>
            </a:extLst>
          </p:cNvPr>
          <p:cNvSpPr txBox="1"/>
          <p:nvPr/>
        </p:nvSpPr>
        <p:spPr>
          <a:xfrm>
            <a:off x="4813485" y="5082275"/>
            <a:ext cx="5971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/>
              <a:t>3. </a:t>
            </a:r>
            <a:r>
              <a:rPr lang="zh-TW" altLang="en-US" dirty="0"/>
              <a:t>先使用 </a:t>
            </a:r>
            <a:r>
              <a:rPr lang="en-US" altLang="zh-TW" dirty="0"/>
              <a:t>2D </a:t>
            </a:r>
            <a:r>
              <a:rPr lang="zh-TW" altLang="en-US" dirty="0"/>
              <a:t>視角調整 </a:t>
            </a:r>
            <a:r>
              <a:rPr lang="en-US" altLang="zh-TW" dirty="0"/>
              <a:t>X,Y </a:t>
            </a:r>
            <a:r>
              <a:rPr lang="zh-TW" altLang="en-US" dirty="0"/>
              <a:t>調整至合適位置</a:t>
            </a:r>
            <a:r>
              <a:rPr lang="en-US" altLang="zh-TW" dirty="0"/>
              <a:t>(</a:t>
            </a:r>
            <a:r>
              <a:rPr lang="zh-TW" altLang="en-US" dirty="0"/>
              <a:t>通常是 </a:t>
            </a:r>
            <a:r>
              <a:rPr lang="en-US" altLang="zh-TW" dirty="0"/>
              <a:t>-200mil</a:t>
            </a:r>
            <a:r>
              <a:rPr lang="zh-TW" altLang="en-US" dirty="0"/>
              <a:t> 和 </a:t>
            </a:r>
            <a:r>
              <a:rPr lang="en-US" altLang="zh-TW" dirty="0"/>
              <a:t>80 mil)[</a:t>
            </a:r>
            <a:r>
              <a:rPr lang="zh-TW" altLang="en-US" b="1" dirty="0">
                <a:solidFill>
                  <a:srgbClr val="FF0000"/>
                </a:solidFill>
              </a:rPr>
              <a:t>注意方向，有可能相反</a:t>
            </a:r>
            <a:r>
              <a:rPr lang="en-US" altLang="zh-TW" dirty="0"/>
              <a:t>]</a:t>
            </a:r>
            <a:r>
              <a:rPr lang="zh-TW" altLang="en-US" dirty="0"/>
              <a:t>，接著轉到 </a:t>
            </a:r>
            <a:r>
              <a:rPr lang="en-US" altLang="zh-TW" dirty="0"/>
              <a:t>3D</a:t>
            </a:r>
            <a:r>
              <a:rPr lang="zh-TW" altLang="en-US" dirty="0"/>
              <a:t> 視角調整 </a:t>
            </a:r>
            <a:r>
              <a:rPr lang="en-US" altLang="zh-TW" dirty="0"/>
              <a:t>Z</a:t>
            </a:r>
            <a:r>
              <a:rPr lang="zh-TW" altLang="en-US" dirty="0"/>
              <a:t> 軸</a:t>
            </a:r>
            <a:r>
              <a:rPr lang="en-US" altLang="zh-TW" dirty="0"/>
              <a:t>(</a:t>
            </a:r>
            <a:r>
              <a:rPr lang="zh-TW" altLang="en-US" dirty="0"/>
              <a:t>通常是 </a:t>
            </a:r>
            <a:r>
              <a:rPr lang="en-US" altLang="zh-TW" dirty="0"/>
              <a:t>-63mil)</a:t>
            </a:r>
            <a:r>
              <a:rPr lang="zh-TW" altLang="en-US" dirty="0"/>
              <a:t>。</a:t>
            </a:r>
            <a:r>
              <a:rPr lang="en-US" altLang="zh-TW" dirty="0"/>
              <a:t>3D</a:t>
            </a:r>
            <a:r>
              <a:rPr lang="zh-TW" altLang="en-US" dirty="0"/>
              <a:t> 視角可以用</a:t>
            </a:r>
            <a:r>
              <a:rPr lang="en-US" altLang="zh-TW" dirty="0"/>
              <a:t>”</a:t>
            </a:r>
            <a:r>
              <a:rPr lang="zh-TW" altLang="en-US" b="1" dirty="0">
                <a:solidFill>
                  <a:srgbClr val="FF0000"/>
                </a:solidFill>
              </a:rPr>
              <a:t>數字鍵盤</a:t>
            </a:r>
            <a:r>
              <a:rPr lang="en-US" altLang="zh-TW" dirty="0"/>
              <a:t>”</a:t>
            </a:r>
            <a:r>
              <a:rPr lang="zh-TW" altLang="en-US" dirty="0"/>
              <a:t>調整視角</a:t>
            </a:r>
            <a:r>
              <a:rPr lang="en-US" altLang="zh-TW" dirty="0"/>
              <a:t>(e.g., 3)</a:t>
            </a:r>
            <a:r>
              <a:rPr lang="zh-TW" altLang="en-US" dirty="0"/>
              <a:t>，詳見</a:t>
            </a:r>
            <a:r>
              <a:rPr lang="zh-TW" altLang="en-US" dirty="0">
                <a:hlinkClick r:id="rId3" action="ppaction://hlinksldjump"/>
              </a:rPr>
              <a:t>快捷鍵章節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D07E855-DE5B-47E9-B6D6-409E80CA2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968" y="1868219"/>
            <a:ext cx="5893173" cy="3121562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18ED8C9-A440-483D-B8E8-185CD0D61F6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19800" y="1632118"/>
            <a:ext cx="1313329" cy="1003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FACC92-DD8D-4C48-8E78-A0BD31B21C55}"/>
              </a:ext>
            </a:extLst>
          </p:cNvPr>
          <p:cNvSpPr txBox="1"/>
          <p:nvPr/>
        </p:nvSpPr>
        <p:spPr>
          <a:xfrm>
            <a:off x="5056094" y="985787"/>
            <a:ext cx="192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粉色條紋是 </a:t>
            </a:r>
            <a:r>
              <a:rPr lang="en-US" altLang="zh-TW" dirty="0"/>
              <a:t>3D</a:t>
            </a:r>
            <a:r>
              <a:rPr lang="zh-TW" altLang="en-US" dirty="0"/>
              <a:t> 的位置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7330723-27F4-4363-B828-119E35C76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095" y="767782"/>
            <a:ext cx="3113554" cy="62741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F9DD4DE-7E48-41BD-8710-307AB1FD7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095" y="1411288"/>
            <a:ext cx="3113554" cy="137651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F8E07F-4571-454D-A6B6-5851444F72CF}"/>
              </a:ext>
            </a:extLst>
          </p:cNvPr>
          <p:cNvSpPr/>
          <p:nvPr/>
        </p:nvSpPr>
        <p:spPr>
          <a:xfrm>
            <a:off x="9000565" y="2474259"/>
            <a:ext cx="2912408" cy="233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7B4591-600C-48CA-991D-99BD9947F8F8}"/>
              </a:ext>
            </a:extLst>
          </p:cNvPr>
          <p:cNvSpPr/>
          <p:nvPr/>
        </p:nvSpPr>
        <p:spPr>
          <a:xfrm>
            <a:off x="9538447" y="1085808"/>
            <a:ext cx="2374526" cy="233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596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自行繪製 </a:t>
            </a:r>
            <a:r>
              <a:rPr lang="en-US" altLang="zh-TW" dirty="0"/>
              <a:t>PCB</a:t>
            </a:r>
            <a:r>
              <a:rPr lang="zh-TW" altLang="en-US" dirty="0"/>
              <a:t> </a:t>
            </a:r>
            <a:r>
              <a:rPr lang="en-US" altLang="zh-TW" dirty="0"/>
              <a:t>Lib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TODO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302480-C76B-4B6D-A62D-2F61E2CB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148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5DB461-7404-40E6-9386-1F0ED964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Point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2C0CE3-3924-4F3B-9B5B-C6617AEE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27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20143BD-B274-45C7-A1A7-779760901FBE}"/>
              </a:ext>
            </a:extLst>
          </p:cNvPr>
          <p:cNvSpPr txBox="1"/>
          <p:nvPr/>
        </p:nvSpPr>
        <p:spPr>
          <a:xfrm>
            <a:off x="914400" y="1690688"/>
            <a:ext cx="1810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Draw Test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1513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5DEBEA-CDBC-48BA-875D-499708EC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C1F6F-DEBF-40D3-9ED6-71506D93E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先繪製元器件最外層的輪廓，避免機構干涉</a:t>
            </a:r>
            <a:r>
              <a:rPr lang="en-US" altLang="zh-TW" dirty="0"/>
              <a:t>(Mechanical 1 layer)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0EF177-ABA3-4939-830A-02066F51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28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E39178-7008-4849-9886-66468B9D1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2539305"/>
            <a:ext cx="4858428" cy="326753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12DFC49-3811-43FA-B88F-33F8DF477F93}"/>
              </a:ext>
            </a:extLst>
          </p:cNvPr>
          <p:cNvSpPr txBox="1"/>
          <p:nvPr/>
        </p:nvSpPr>
        <p:spPr>
          <a:xfrm>
            <a:off x="9959789" y="1027906"/>
            <a:ext cx="1550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自行繪製</a:t>
            </a:r>
            <a:r>
              <a:rPr lang="en-US" altLang="zh-TW" dirty="0">
                <a:hlinkClick r:id="rId3"/>
              </a:rPr>
              <a:t>lib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700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5DEBEA-CDBC-48BA-875D-499708EC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C1F6F-DEBF-40D3-9ED6-71506D93E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繪製 </a:t>
            </a:r>
            <a:r>
              <a:rPr lang="en-US" altLang="zh-TW" dirty="0"/>
              <a:t>PAD</a:t>
            </a:r>
            <a:r>
              <a:rPr lang="zh-TW" altLang="en-US" dirty="0"/>
              <a:t>，使用 </a:t>
            </a:r>
            <a:r>
              <a:rPr lang="en-US" altLang="zh-TW" dirty="0"/>
              <a:t>TOP Layer</a:t>
            </a:r>
            <a:r>
              <a:rPr lang="zh-TW" altLang="en-US" dirty="0"/>
              <a:t>，並根據 </a:t>
            </a:r>
            <a:r>
              <a:rPr lang="en-US" altLang="zh-TW" dirty="0"/>
              <a:t>pad </a:t>
            </a:r>
            <a:r>
              <a:rPr lang="zh-TW" altLang="en-US" dirty="0"/>
              <a:t>形狀自行選擇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0EF177-ABA3-4939-830A-02066F51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29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B693B3-D12A-4ADD-B83A-85639374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" y="2544492"/>
            <a:ext cx="5729747" cy="39303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D081B3A-669A-492D-ABC8-BB9A9688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59570"/>
            <a:ext cx="5908522" cy="24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7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橢圓 19">
            <a:extLst>
              <a:ext uri="{FF2B5EF4-FFF2-40B4-BE49-F238E27FC236}">
                <a16:creationId xmlns:a16="http://schemas.microsoft.com/office/drawing/2014/main" id="{ABB53252-456E-4E30-8118-20D130B96088}"/>
              </a:ext>
            </a:extLst>
          </p:cNvPr>
          <p:cNvSpPr/>
          <p:nvPr/>
        </p:nvSpPr>
        <p:spPr>
          <a:xfrm>
            <a:off x="968889" y="43308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D466882-432D-400C-816D-AD36F88AEFCD}"/>
              </a:ext>
            </a:extLst>
          </p:cNvPr>
          <p:cNvSpPr/>
          <p:nvPr/>
        </p:nvSpPr>
        <p:spPr>
          <a:xfrm>
            <a:off x="968889" y="17472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B1DF34-286F-47DA-BAC3-8CE6FDB0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工具要求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04C203-AE4A-4780-BFC3-E864098B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718"/>
            <a:ext cx="10515600" cy="4733645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hlinkClick r:id="rId2"/>
              </a:rPr>
              <a:t>嘉立創下單助手 </a:t>
            </a:r>
            <a:r>
              <a:rPr lang="en-US" altLang="zh-TW" dirty="0">
                <a:hlinkClick r:id="rId2"/>
              </a:rPr>
              <a:t>APP</a:t>
            </a:r>
            <a:r>
              <a:rPr lang="en-US" altLang="zh-TW" dirty="0"/>
              <a:t> (</a:t>
            </a:r>
            <a:r>
              <a:rPr lang="zh-TW" altLang="en-US" dirty="0"/>
              <a:t>查詢原物料、送單、獲取 </a:t>
            </a:r>
            <a:r>
              <a:rPr lang="en-US" altLang="zh-TW" dirty="0"/>
              <a:t>symbol)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嘉立創的帳號 </a:t>
            </a:r>
            <a:r>
              <a:rPr lang="en-US" altLang="zh-TW" dirty="0"/>
              <a:t>(</a:t>
            </a:r>
            <a:r>
              <a:rPr lang="zh-TW" altLang="en-US" dirty="0"/>
              <a:t>透過 </a:t>
            </a:r>
            <a:r>
              <a:rPr lang="en-US" altLang="zh-TW" dirty="0"/>
              <a:t>WeChat </a:t>
            </a:r>
            <a:r>
              <a:rPr lang="zh-TW" altLang="en-US" dirty="0"/>
              <a:t>聯絡客服申請</a:t>
            </a:r>
            <a:r>
              <a:rPr lang="en-US" altLang="zh-TW" dirty="0"/>
              <a:t>)</a:t>
            </a:r>
            <a:r>
              <a:rPr lang="zh-TW" altLang="en-US" dirty="0"/>
              <a:t>。如果一開始找不到客服的微信，請參考其</a:t>
            </a:r>
            <a:r>
              <a:rPr lang="zh-TW" altLang="en-US" dirty="0">
                <a:hlinkClick r:id="rId3"/>
              </a:rPr>
              <a:t>官方網站</a:t>
            </a:r>
            <a:r>
              <a:rPr lang="zh-TW" altLang="en-US" dirty="0"/>
              <a:t>下方的知乎公眾號</a:t>
            </a:r>
            <a:r>
              <a:rPr lang="en-US" altLang="zh-TW" dirty="0"/>
              <a:t>(</a:t>
            </a:r>
            <a:r>
              <a:rPr lang="zh-TW" altLang="en-US" dirty="0"/>
              <a:t>或是抖音號</a:t>
            </a:r>
            <a:r>
              <a:rPr lang="en-US" altLang="zh-TW" dirty="0"/>
              <a:t>)</a:t>
            </a:r>
            <a:r>
              <a:rPr lang="zh-TW" altLang="en-US" dirty="0"/>
              <a:t>，跟他說你是台灣使用者，想要辦理一個新的嘉立創帳號。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EasyEDA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Pro</a:t>
            </a:r>
            <a:r>
              <a:rPr lang="zh-TW" altLang="en-US" dirty="0"/>
              <a:t> 版本 </a:t>
            </a:r>
            <a:r>
              <a:rPr lang="en-US" altLang="zh-TW" dirty="0"/>
              <a:t>(</a:t>
            </a:r>
            <a:r>
              <a:rPr lang="zh-TW" altLang="en-US" dirty="0"/>
              <a:t>應該有 </a:t>
            </a:r>
            <a:r>
              <a:rPr lang="en-US" altLang="zh-TW" dirty="0"/>
              <a:t>JLC</a:t>
            </a:r>
            <a:r>
              <a:rPr lang="zh-TW" altLang="en-US" dirty="0"/>
              <a:t> 帳號就可以使用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4"/>
              </a:rPr>
              <a:t>Altium Designer 2023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>
                <a:hlinkClick r:id="rId5"/>
              </a:rPr>
              <a:t>Solidworks</a:t>
            </a:r>
            <a:r>
              <a:rPr lang="en-US" altLang="zh-TW" dirty="0">
                <a:hlinkClick r:id="rId5"/>
              </a:rPr>
              <a:t> &lt;=2022</a:t>
            </a:r>
            <a:r>
              <a:rPr lang="en-US" altLang="zh-TW" dirty="0"/>
              <a:t>(&gt;=2023 </a:t>
            </a:r>
            <a:r>
              <a:rPr lang="zh-TW" altLang="en-US" dirty="0"/>
              <a:t>要轉成 </a:t>
            </a:r>
            <a:r>
              <a:rPr lang="en-US" altLang="zh-TW" dirty="0" err="1"/>
              <a:t>x_t</a:t>
            </a:r>
            <a:r>
              <a:rPr lang="en-US" altLang="zh-TW" dirty="0"/>
              <a:t> file</a:t>
            </a:r>
            <a:r>
              <a:rPr lang="zh-TW" altLang="en-US" dirty="0"/>
              <a:t>，不能用 </a:t>
            </a:r>
            <a:r>
              <a:rPr lang="en-US" altLang="zh-TW" dirty="0"/>
              <a:t>step[AD</a:t>
            </a:r>
            <a:r>
              <a:rPr lang="zh-TW" altLang="en-US" dirty="0"/>
              <a:t> 會看不懂</a:t>
            </a:r>
            <a:r>
              <a:rPr lang="en-US" altLang="zh-TW" dirty="0"/>
              <a:t>])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F4949E-248F-4127-ADCF-9F0A6630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</a:t>
            </a:fld>
            <a:endParaRPr lang="en-US" dirty="0"/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60EF14A2-952B-42BD-BCCA-CD54139B83E0}"/>
              </a:ext>
            </a:extLst>
          </p:cNvPr>
          <p:cNvSpPr/>
          <p:nvPr/>
        </p:nvSpPr>
        <p:spPr>
          <a:xfrm>
            <a:off x="385211" y="1274290"/>
            <a:ext cx="595864" cy="2986086"/>
          </a:xfrm>
          <a:custGeom>
            <a:avLst/>
            <a:gdLst>
              <a:gd name="connsiteX0" fmla="*/ 595864 w 595864"/>
              <a:gd name="connsiteY0" fmla="*/ 237384 h 2986086"/>
              <a:gd name="connsiteX1" fmla="*/ 33889 w 595864"/>
              <a:gd name="connsiteY1" fmla="*/ 237384 h 2986086"/>
              <a:gd name="connsiteX2" fmla="*/ 119614 w 595864"/>
              <a:gd name="connsiteY2" fmla="*/ 2704359 h 2986086"/>
              <a:gd name="connsiteX3" fmla="*/ 586339 w 595864"/>
              <a:gd name="connsiteY3" fmla="*/ 2828184 h 298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864" h="2986086">
                <a:moveTo>
                  <a:pt x="595864" y="237384"/>
                </a:moveTo>
                <a:cubicBezTo>
                  <a:pt x="354564" y="31803"/>
                  <a:pt x="113264" y="-173778"/>
                  <a:pt x="33889" y="237384"/>
                </a:cubicBezTo>
                <a:cubicBezTo>
                  <a:pt x="-45486" y="648546"/>
                  <a:pt x="27539" y="2272559"/>
                  <a:pt x="119614" y="2704359"/>
                </a:cubicBezTo>
                <a:cubicBezTo>
                  <a:pt x="211689" y="3136159"/>
                  <a:pt x="399014" y="2982171"/>
                  <a:pt x="586339" y="28281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7CF1C0D-FEA4-4FEA-B078-D4E184603AB2}"/>
              </a:ext>
            </a:extLst>
          </p:cNvPr>
          <p:cNvSpPr txBox="1"/>
          <p:nvPr/>
        </p:nvSpPr>
        <p:spPr>
          <a:xfrm>
            <a:off x="235468" y="2702106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開啟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C3A5073-66A4-4ABF-A237-D82B3E2345F5}"/>
              </a:ext>
            </a:extLst>
          </p:cNvPr>
          <p:cNvSpPr txBox="1"/>
          <p:nvPr/>
        </p:nvSpPr>
        <p:spPr>
          <a:xfrm>
            <a:off x="7440435" y="6032791"/>
            <a:ext cx="475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你也能透過嘉立創的國外網站 </a:t>
            </a:r>
            <a:r>
              <a:rPr lang="en-US" altLang="zh-TW" b="1" dirty="0">
                <a:solidFill>
                  <a:srgbClr val="FF0000"/>
                </a:solidFill>
              </a:rPr>
              <a:t>JLCPCB</a:t>
            </a:r>
            <a:r>
              <a:rPr lang="zh-TW" altLang="en-US" b="1" dirty="0">
                <a:solidFill>
                  <a:srgbClr val="FF0000"/>
                </a:solidFill>
              </a:rPr>
              <a:t> 詢問</a:t>
            </a:r>
          </a:p>
        </p:txBody>
      </p:sp>
    </p:spTree>
    <p:extLst>
      <p:ext uri="{BB962C8B-B14F-4D97-AF65-F5344CB8AC3E}">
        <p14:creationId xmlns:p14="http://schemas.microsoft.com/office/powerpoint/2010/main" val="864598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5DEBEA-CDBC-48BA-875D-499708EC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0EF177-ABA3-4939-830A-02066F51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30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1FD0ED-D959-476D-BE82-29A5B99F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10" y="2013124"/>
            <a:ext cx="4909032" cy="3399433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4E7E597-59B0-4C2D-B683-4F325A41F027}"/>
              </a:ext>
            </a:extLst>
          </p:cNvPr>
          <p:cNvCxnSpPr>
            <a:cxnSpLocks/>
          </p:cNvCxnSpPr>
          <p:nvPr/>
        </p:nvCxnSpPr>
        <p:spPr>
          <a:xfrm flipV="1">
            <a:off x="3621741" y="1882588"/>
            <a:ext cx="233083" cy="14074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FCD4A14-AA0C-43C4-AA1D-D102EE233D40}"/>
              </a:ext>
            </a:extLst>
          </p:cNvPr>
          <p:cNvSpPr txBox="1"/>
          <p:nvPr/>
        </p:nvSpPr>
        <p:spPr>
          <a:xfrm>
            <a:off x="3316941" y="945672"/>
            <a:ext cx="1497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/>
              <a:t>3D </a:t>
            </a:r>
            <a:r>
              <a:rPr lang="en-US" altLang="zh-TW" dirty="0" err="1"/>
              <a:t>x_t</a:t>
            </a:r>
            <a:r>
              <a:rPr lang="en-US" altLang="zh-TW" dirty="0"/>
              <a:t> </a:t>
            </a:r>
            <a:r>
              <a:rPr lang="zh-TW" altLang="en-US" dirty="0"/>
              <a:t>檔</a:t>
            </a:r>
            <a:r>
              <a:rPr lang="en-US" altLang="zh-TW" dirty="0"/>
              <a:t>(place -&gt; 3D</a:t>
            </a:r>
            <a:r>
              <a:rPr lang="zh-TW" altLang="en-US" dirty="0"/>
              <a:t> </a:t>
            </a:r>
            <a:r>
              <a:rPr lang="en-US" altLang="zh-TW" dirty="0"/>
              <a:t>Body)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F874FD3-8AB9-43CB-AFF9-FD4579927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435" y="565303"/>
            <a:ext cx="1093307" cy="1325563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786154E-F725-44AD-84D0-224F66C06FEE}"/>
              </a:ext>
            </a:extLst>
          </p:cNvPr>
          <p:cNvCxnSpPr>
            <a:cxnSpLocks/>
          </p:cNvCxnSpPr>
          <p:nvPr/>
        </p:nvCxnSpPr>
        <p:spPr>
          <a:xfrm>
            <a:off x="5504329" y="5047131"/>
            <a:ext cx="215153" cy="687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647A4CB-7075-4F8A-9156-3DF2899E66D0}"/>
              </a:ext>
            </a:extLst>
          </p:cNvPr>
          <p:cNvSpPr txBox="1"/>
          <p:nvPr/>
        </p:nvSpPr>
        <p:spPr>
          <a:xfrm>
            <a:off x="4814435" y="5734993"/>
            <a:ext cx="21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Top layer (</a:t>
            </a:r>
            <a:r>
              <a:rPr lang="zh-TW" altLang="en-US" dirty="0"/>
              <a:t>絲印層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57A9676-EDF8-48C2-993E-62475FDD172B}"/>
              </a:ext>
            </a:extLst>
          </p:cNvPr>
          <p:cNvCxnSpPr>
            <a:cxnSpLocks/>
          </p:cNvCxnSpPr>
          <p:nvPr/>
        </p:nvCxnSpPr>
        <p:spPr>
          <a:xfrm>
            <a:off x="2892931" y="4846953"/>
            <a:ext cx="164034" cy="888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E08B127-715B-4461-8916-66BD0F64A0A8}"/>
              </a:ext>
            </a:extLst>
          </p:cNvPr>
          <p:cNvSpPr txBox="1"/>
          <p:nvPr/>
        </p:nvSpPr>
        <p:spPr>
          <a:xfrm>
            <a:off x="412376" y="5754544"/>
            <a:ext cx="409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焊盤</a:t>
            </a:r>
            <a:r>
              <a:rPr lang="en-US" altLang="zh-TW" dirty="0"/>
              <a:t>(</a:t>
            </a:r>
            <a:r>
              <a:rPr lang="zh-TW" altLang="en-US" dirty="0"/>
              <a:t>只要放置 </a:t>
            </a:r>
            <a:r>
              <a:rPr lang="en-US" altLang="zh-TW" dirty="0"/>
              <a:t>pad</a:t>
            </a:r>
            <a:r>
              <a:rPr lang="zh-TW" altLang="en-US" dirty="0"/>
              <a:t>，則阻焊層</a:t>
            </a:r>
            <a:r>
              <a:rPr lang="en-US" altLang="zh-TW" dirty="0"/>
              <a:t>(top solder) </a:t>
            </a:r>
            <a:r>
              <a:rPr lang="zh-TW" altLang="en-US" dirty="0"/>
              <a:t>、錫膏層</a:t>
            </a:r>
            <a:r>
              <a:rPr lang="en-US" altLang="zh-TW" dirty="0"/>
              <a:t>(top paste)</a:t>
            </a:r>
            <a:r>
              <a:rPr lang="zh-TW" altLang="en-US" dirty="0"/>
              <a:t>會自動產生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E8EE2F9-B5E2-4381-BF19-1163FDFB7C60}"/>
              </a:ext>
            </a:extLst>
          </p:cNvPr>
          <p:cNvSpPr txBox="1"/>
          <p:nvPr/>
        </p:nvSpPr>
        <p:spPr>
          <a:xfrm>
            <a:off x="7255115" y="1044357"/>
            <a:ext cx="409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paste </a:t>
            </a:r>
            <a:r>
              <a:rPr lang="zh-TW" altLang="en-US" b="1" dirty="0">
                <a:solidFill>
                  <a:srgbClr val="FF0000"/>
                </a:solidFill>
              </a:rPr>
              <a:t>通常和 </a:t>
            </a:r>
            <a:r>
              <a:rPr lang="en-US" altLang="zh-TW" b="1" dirty="0">
                <a:solidFill>
                  <a:srgbClr val="FF0000"/>
                </a:solidFill>
              </a:rPr>
              <a:t>pad </a:t>
            </a:r>
            <a:r>
              <a:rPr lang="zh-TW" altLang="en-US" b="1" dirty="0">
                <a:solidFill>
                  <a:srgbClr val="FF0000"/>
                </a:solidFill>
              </a:rPr>
              <a:t>一樣大，</a:t>
            </a:r>
            <a:r>
              <a:rPr lang="en-US" altLang="zh-TW" b="1" dirty="0">
                <a:solidFill>
                  <a:srgbClr val="FF0000"/>
                </a:solidFill>
              </a:rPr>
              <a:t>solder </a:t>
            </a:r>
            <a:r>
              <a:rPr lang="zh-TW" altLang="en-US" b="1" dirty="0">
                <a:solidFill>
                  <a:srgbClr val="FF0000"/>
                </a:solidFill>
              </a:rPr>
              <a:t>會略大一些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紫色部分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3CAB59D-D1C0-43EF-94E7-2A03C5EAF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95" y="2013123"/>
            <a:ext cx="4962330" cy="33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9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Altium Designer </a:t>
            </a:r>
            <a:r>
              <a:rPr lang="zh-TW" altLang="en-US" dirty="0"/>
              <a:t>設定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302480-C76B-4B6D-A62D-2F61E2CB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963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C35C7-6D61-4E23-966A-57F4966A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專案設定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DADE75-3495-4C67-9BED-1F33C735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093" y="1404882"/>
            <a:ext cx="3867690" cy="21529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32FC82-3BF2-4BE8-848F-1FA16E7F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32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E54802-3267-4CD8-AD5F-1FCE233F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40" y="1404882"/>
            <a:ext cx="3191320" cy="480127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7309EFA-429E-4965-95F0-63E94A95F82E}"/>
              </a:ext>
            </a:extLst>
          </p:cNvPr>
          <p:cNvSpPr txBox="1"/>
          <p:nvPr/>
        </p:nvSpPr>
        <p:spPr>
          <a:xfrm>
            <a:off x="7005917" y="853594"/>
            <a:ext cx="272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Net </a:t>
            </a:r>
            <a:r>
              <a:rPr lang="zh-TW" altLang="en-US" dirty="0"/>
              <a:t>相關設定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CCCDE60-2140-4441-9C1A-2B68E1EA093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382871" y="2713641"/>
            <a:ext cx="887505" cy="62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05F1804-3F4B-4B27-B0C9-7E47A6049F3B}"/>
              </a:ext>
            </a:extLst>
          </p:cNvPr>
          <p:cNvSpPr txBox="1"/>
          <p:nvPr/>
        </p:nvSpPr>
        <p:spPr>
          <a:xfrm>
            <a:off x="7270376" y="3150812"/>
            <a:ext cx="272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GND</a:t>
            </a:r>
            <a:r>
              <a:rPr lang="zh-TW" altLang="en-US" dirty="0"/>
              <a:t> 會被 </a:t>
            </a:r>
            <a:r>
              <a:rPr lang="en-US" altLang="zh-TW" dirty="0"/>
              <a:t>BAT-</a:t>
            </a:r>
            <a:r>
              <a:rPr lang="zh-TW" altLang="en-US" dirty="0"/>
              <a:t> 覆蓋掉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454D1B9-3D86-4E08-B001-5F40809CD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092" y="3664768"/>
            <a:ext cx="3984813" cy="2710672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5E42A63-BB8E-447A-96E7-8B6C0B7AF87F}"/>
              </a:ext>
            </a:extLst>
          </p:cNvPr>
          <p:cNvSpPr/>
          <p:nvPr/>
        </p:nvSpPr>
        <p:spPr>
          <a:xfrm>
            <a:off x="7655859" y="3738282"/>
            <a:ext cx="349623" cy="2190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896A928-481E-451A-9699-3B66ED9F0D75}"/>
              </a:ext>
            </a:extLst>
          </p:cNvPr>
          <p:cNvSpPr/>
          <p:nvPr/>
        </p:nvSpPr>
        <p:spPr>
          <a:xfrm>
            <a:off x="4823012" y="6051810"/>
            <a:ext cx="1272988" cy="2190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2BA395F-C978-49A2-AC7F-509B3B622199}"/>
              </a:ext>
            </a:extLst>
          </p:cNvPr>
          <p:cNvCxnSpPr>
            <a:cxnSpLocks/>
          </p:cNvCxnSpPr>
          <p:nvPr/>
        </p:nvCxnSpPr>
        <p:spPr>
          <a:xfrm>
            <a:off x="6243920" y="6161326"/>
            <a:ext cx="26849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15A84E-6B35-443A-9920-E138B9BC4832}"/>
              </a:ext>
            </a:extLst>
          </p:cNvPr>
          <p:cNvSpPr txBox="1"/>
          <p:nvPr/>
        </p:nvSpPr>
        <p:spPr>
          <a:xfrm>
            <a:off x="8807825" y="5976660"/>
            <a:ext cx="272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GND</a:t>
            </a:r>
            <a:r>
              <a:rPr lang="zh-TW" altLang="en-US" dirty="0"/>
              <a:t> 的優先級會提高</a:t>
            </a:r>
          </a:p>
        </p:txBody>
      </p:sp>
    </p:spTree>
    <p:extLst>
      <p:ext uri="{BB962C8B-B14F-4D97-AF65-F5344CB8AC3E}">
        <p14:creationId xmlns:p14="http://schemas.microsoft.com/office/powerpoint/2010/main" val="314482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56062-BEC5-4E78-B582-8B678567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自定義 </a:t>
            </a:r>
            <a:r>
              <a:rPr lang="en-US" altLang="zh-TW" dirty="0"/>
              <a:t>Pad</a:t>
            </a:r>
            <a:r>
              <a:rPr lang="zh-TW" altLang="en-US" dirty="0"/>
              <a:t> 形狀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0A4B84-3D75-4DAC-A40F-DE172689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8AFFEB-9F00-4AC3-9443-8B1BC95A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2481844"/>
            <a:ext cx="5087060" cy="303889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7D083D18-AB70-4C95-8862-0C8E2BF100C9}"/>
              </a:ext>
            </a:extLst>
          </p:cNvPr>
          <p:cNvSpPr/>
          <p:nvPr/>
        </p:nvSpPr>
        <p:spPr>
          <a:xfrm>
            <a:off x="2124635" y="3334871"/>
            <a:ext cx="3792071" cy="367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CD262DB-BE6E-4846-BFAD-E444CAEF3D9C}"/>
              </a:ext>
            </a:extLst>
          </p:cNvPr>
          <p:cNvCxnSpPr/>
          <p:nvPr/>
        </p:nvCxnSpPr>
        <p:spPr>
          <a:xfrm>
            <a:off x="1783976" y="3801035"/>
            <a:ext cx="4572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548CF17-6D12-4D17-BFCA-BBFC6943C400}"/>
              </a:ext>
            </a:extLst>
          </p:cNvPr>
          <p:cNvSpPr txBox="1"/>
          <p:nvPr/>
        </p:nvSpPr>
        <p:spPr>
          <a:xfrm>
            <a:off x="4580965" y="437078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頂點</a:t>
            </a:r>
          </a:p>
        </p:txBody>
      </p:sp>
    </p:spTree>
    <p:extLst>
      <p:ext uri="{BB962C8B-B14F-4D97-AF65-F5344CB8AC3E}">
        <p14:creationId xmlns:p14="http://schemas.microsoft.com/office/powerpoint/2010/main" val="3177000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449094-FD03-49A1-AA5B-87D4BCB8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31F544-5AD1-49E3-95AC-5B16B9B5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425" y="1648159"/>
            <a:ext cx="2410161" cy="3238952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2628FEF-875D-4B39-964F-7FB8CAE91072}"/>
              </a:ext>
            </a:extLst>
          </p:cNvPr>
          <p:cNvCxnSpPr/>
          <p:nvPr/>
        </p:nvCxnSpPr>
        <p:spPr>
          <a:xfrm>
            <a:off x="3012141" y="4374776"/>
            <a:ext cx="322729" cy="932329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B898FC-FA74-49BE-81C7-0C4EDEB777D7}"/>
              </a:ext>
            </a:extLst>
          </p:cNvPr>
          <p:cNvSpPr txBox="1"/>
          <p:nvPr/>
        </p:nvSpPr>
        <p:spPr>
          <a:xfrm>
            <a:off x="2859741" y="5369858"/>
            <a:ext cx="104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阻焊層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42F920-5FCC-4290-99C9-D7ACDAAB12EA}"/>
              </a:ext>
            </a:extLst>
          </p:cNvPr>
          <p:cNvCxnSpPr>
            <a:cxnSpLocks/>
          </p:cNvCxnSpPr>
          <p:nvPr/>
        </p:nvCxnSpPr>
        <p:spPr>
          <a:xfrm flipV="1">
            <a:off x="2793794" y="2779731"/>
            <a:ext cx="218347" cy="47445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CB2740-CD46-4D2B-B947-FABE50A03BDA}"/>
              </a:ext>
            </a:extLst>
          </p:cNvPr>
          <p:cNvSpPr txBox="1"/>
          <p:nvPr/>
        </p:nvSpPr>
        <p:spPr>
          <a:xfrm>
            <a:off x="2793794" y="2125109"/>
            <a:ext cx="147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PAD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顏色跟 </a:t>
            </a:r>
            <a:r>
              <a:rPr lang="en-US" altLang="zh-TW" dirty="0">
                <a:solidFill>
                  <a:schemeClr val="bg1"/>
                </a:solidFill>
              </a:rPr>
              <a:t>Layer </a:t>
            </a:r>
            <a:r>
              <a:rPr lang="zh-TW" altLang="en-US" dirty="0">
                <a:solidFill>
                  <a:schemeClr val="bg1"/>
                </a:solidFill>
              </a:rPr>
              <a:t>有關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A8E5A10-8E78-41C8-B9CE-57BFBBE8BAF3}"/>
              </a:ext>
            </a:extLst>
          </p:cNvPr>
          <p:cNvCxnSpPr>
            <a:cxnSpLocks/>
          </p:cNvCxnSpPr>
          <p:nvPr/>
        </p:nvCxnSpPr>
        <p:spPr>
          <a:xfrm flipH="1">
            <a:off x="1613647" y="3684494"/>
            <a:ext cx="959224" cy="426497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8714A633-6C8C-44C0-A439-B7E6ADD65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760" y="1648159"/>
            <a:ext cx="5132494" cy="323895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2128F0E-9123-423A-A702-C054CEF2CD43}"/>
              </a:ext>
            </a:extLst>
          </p:cNvPr>
          <p:cNvSpPr txBox="1"/>
          <p:nvPr/>
        </p:nvSpPr>
        <p:spPr>
          <a:xfrm>
            <a:off x="0" y="4194609"/>
            <a:ext cx="186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Designator(</a:t>
            </a:r>
            <a:r>
              <a:rPr lang="zh-TW" altLang="en-US" dirty="0"/>
              <a:t>要跟 </a:t>
            </a:r>
            <a:r>
              <a:rPr lang="en-US" altLang="zh-TW" dirty="0"/>
              <a:t>SCH</a:t>
            </a:r>
            <a:r>
              <a:rPr lang="zh-TW" altLang="en-US" dirty="0"/>
              <a:t> 裡面一樣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E0C56A1-B1BB-4B88-9FA6-1BC124FA490D}"/>
              </a:ext>
            </a:extLst>
          </p:cNvPr>
          <p:cNvCxnSpPr>
            <a:cxnSpLocks/>
          </p:cNvCxnSpPr>
          <p:nvPr/>
        </p:nvCxnSpPr>
        <p:spPr>
          <a:xfrm>
            <a:off x="3960862" y="4420946"/>
            <a:ext cx="417724" cy="886159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82C0F6-71A2-4F93-B656-E5CFE158C6D7}"/>
              </a:ext>
            </a:extLst>
          </p:cNvPr>
          <p:cNvSpPr txBox="1"/>
          <p:nvPr/>
        </p:nvSpPr>
        <p:spPr>
          <a:xfrm>
            <a:off x="3978790" y="5390948"/>
            <a:ext cx="227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/>
              <a:t>機械層 </a:t>
            </a:r>
            <a:r>
              <a:rPr lang="en-US" altLang="zh-TW" dirty="0"/>
              <a:t>(</a:t>
            </a:r>
            <a:r>
              <a:rPr lang="en-US" altLang="zh-TW" b="1" dirty="0"/>
              <a:t>Mechanical 15,</a:t>
            </a:r>
            <a:r>
              <a:rPr lang="en-US" altLang="zh-TW" dirty="0"/>
              <a:t> </a:t>
            </a:r>
            <a:r>
              <a:rPr lang="zh-TW" altLang="en-US" dirty="0"/>
              <a:t>定義元件的物理</a:t>
            </a:r>
            <a:r>
              <a:rPr lang="en-US" altLang="zh-TW" dirty="0"/>
              <a:t>XY</a:t>
            </a:r>
            <a:r>
              <a:rPr lang="zh-TW" altLang="en-US" dirty="0"/>
              <a:t>尺寸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0C2B29-49D5-4DF6-AF3E-A13BDFE89AE0}"/>
              </a:ext>
            </a:extLst>
          </p:cNvPr>
          <p:cNvSpPr txBox="1"/>
          <p:nvPr/>
        </p:nvSpPr>
        <p:spPr>
          <a:xfrm>
            <a:off x="358588" y="851647"/>
            <a:ext cx="373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ㄧ般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49FFFCC-37BB-4099-AEDA-4C47931C7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717" y="1873766"/>
            <a:ext cx="3923767" cy="27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89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8B246-10FB-40C7-BF0F-64B4AE70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 Tie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F96096-C116-4F74-9DFD-67BB9F805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https://www.youtube.com/watch?v=MgbO0iysi6I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98F58D-A321-40E6-8AB8-C1C73B3E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DE8C8-A638-41E3-9B7B-553BC7C3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 settings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0D7F30-5BE8-47D5-8F8E-FBA1EEF7F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118" cy="4351338"/>
          </a:xfrm>
        </p:spPr>
        <p:txBody>
          <a:bodyPr/>
          <a:lstStyle/>
          <a:p>
            <a:r>
              <a:rPr lang="zh-TW" altLang="en-US" dirty="0"/>
              <a:t>開啟 </a:t>
            </a:r>
            <a:r>
              <a:rPr lang="en-US" altLang="zh-TW" dirty="0"/>
              <a:t>Jumper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8676B0-1D55-43EA-994E-D0904335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9E4907-D546-4839-8897-29B38CBB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53" y="2593303"/>
            <a:ext cx="3482921" cy="2191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DD43B16-F365-4B1D-B567-75D97FCE76D3}"/>
              </a:ext>
            </a:extLst>
          </p:cNvPr>
          <p:cNvSpPr txBox="1"/>
          <p:nvPr/>
        </p:nvSpPr>
        <p:spPr>
          <a:xfrm>
            <a:off x="6248398" y="2491992"/>
            <a:ext cx="313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點擊右上角的 </a:t>
            </a:r>
            <a:r>
              <a:rPr lang="en-US" altLang="zh-TW" dirty="0"/>
              <a:t>preferences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71D0F04-3CA6-4517-BE90-BA1961B3B088}"/>
              </a:ext>
            </a:extLst>
          </p:cNvPr>
          <p:cNvCxnSpPr/>
          <p:nvPr/>
        </p:nvCxnSpPr>
        <p:spPr>
          <a:xfrm>
            <a:off x="3487270" y="2285997"/>
            <a:ext cx="0" cy="3073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2522312B-7B7F-4117-8DCF-D396B042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53" y="3037589"/>
            <a:ext cx="3482921" cy="33074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7D4BAE5-2DF7-49DD-B757-048FDF8E0F2C}"/>
              </a:ext>
            </a:extLst>
          </p:cNvPr>
          <p:cNvSpPr txBox="1"/>
          <p:nvPr/>
        </p:nvSpPr>
        <p:spPr>
          <a:xfrm>
            <a:off x="6248398" y="5765797"/>
            <a:ext cx="472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 </a:t>
            </a:r>
            <a:r>
              <a:rPr lang="zh-TW" altLang="en-US" dirty="0"/>
              <a:t>選擇 </a:t>
            </a:r>
            <a:r>
              <a:rPr lang="en-US" altLang="zh-TW" dirty="0"/>
              <a:t>Schematic -&gt; General</a:t>
            </a:r>
          </a:p>
          <a:p>
            <a:r>
              <a:rPr lang="zh-TW" altLang="en-US" dirty="0"/>
              <a:t>把 </a:t>
            </a:r>
            <a:r>
              <a:rPr lang="en-US" altLang="zh-TW" dirty="0"/>
              <a:t>Optional </a:t>
            </a:r>
            <a:r>
              <a:rPr lang="zh-TW" altLang="en-US" dirty="0"/>
              <a:t>中的 </a:t>
            </a:r>
            <a:r>
              <a:rPr lang="en-US" altLang="zh-TW" dirty="0"/>
              <a:t>Display Cross-Overs </a:t>
            </a:r>
            <a:r>
              <a:rPr lang="zh-TW" altLang="en-US" dirty="0"/>
              <a:t>打開</a:t>
            </a:r>
          </a:p>
        </p:txBody>
      </p:sp>
    </p:spTree>
    <p:extLst>
      <p:ext uri="{BB962C8B-B14F-4D97-AF65-F5344CB8AC3E}">
        <p14:creationId xmlns:p14="http://schemas.microsoft.com/office/powerpoint/2010/main" val="61000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BE8EF-83AD-452B-8246-43DD8812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Settings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575269-B971-41CF-B947-CC4DD9163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022" y="1690688"/>
            <a:ext cx="2398731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543C87-77BC-4FF4-AE0A-BE7758EF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37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BABA56-0228-4C51-96D1-38484AB0018B}"/>
              </a:ext>
            </a:extLst>
          </p:cNvPr>
          <p:cNvSpPr/>
          <p:nvPr/>
        </p:nvSpPr>
        <p:spPr>
          <a:xfrm>
            <a:off x="1156446" y="2402541"/>
            <a:ext cx="2212377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43E9D8E-755F-45DD-AADE-0F20488F0D7D}"/>
              </a:ext>
            </a:extLst>
          </p:cNvPr>
          <p:cNvSpPr txBox="1"/>
          <p:nvPr/>
        </p:nvSpPr>
        <p:spPr>
          <a:xfrm>
            <a:off x="3536575" y="5395695"/>
            <a:ext cx="355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Snap grid </a:t>
            </a:r>
            <a:r>
              <a:rPr lang="zh-TW" altLang="en-US" dirty="0"/>
              <a:t>是移動單位，可以設定比 </a:t>
            </a:r>
            <a:r>
              <a:rPr lang="en-US" altLang="zh-TW" dirty="0"/>
              <a:t>Visible Grid </a:t>
            </a:r>
            <a:r>
              <a:rPr lang="zh-TW" altLang="en-US" dirty="0"/>
              <a:t>更小方便對齊</a:t>
            </a:r>
          </a:p>
        </p:txBody>
      </p:sp>
    </p:spTree>
    <p:extLst>
      <p:ext uri="{BB962C8B-B14F-4D97-AF65-F5344CB8AC3E}">
        <p14:creationId xmlns:p14="http://schemas.microsoft.com/office/powerpoint/2010/main" val="163430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4B6E5F-B0EF-4C24-B5E6-965663B1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 </a:t>
            </a:r>
            <a:r>
              <a:rPr lang="zh-TW" altLang="en-US" dirty="0"/>
              <a:t>的字形設定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8643B2-B419-4CEB-8AF6-CF38035F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358701-4282-4E1C-B38E-53FB37BD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5170"/>
            <a:ext cx="1776388" cy="4206812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A469A36-2610-433A-8F8C-429BD98C9676}"/>
              </a:ext>
            </a:extLst>
          </p:cNvPr>
          <p:cNvCxnSpPr>
            <a:endCxn id="5" idx="0"/>
          </p:cNvCxnSpPr>
          <p:nvPr/>
        </p:nvCxnSpPr>
        <p:spPr>
          <a:xfrm flipH="1">
            <a:off x="1726394" y="1461247"/>
            <a:ext cx="263771" cy="233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C60247-DDF8-4E1E-B3A2-F56ED0284BA4}"/>
              </a:ext>
            </a:extLst>
          </p:cNvPr>
          <p:cNvSpPr txBox="1"/>
          <p:nvPr/>
        </p:nvSpPr>
        <p:spPr>
          <a:xfrm>
            <a:off x="6257366" y="1963271"/>
            <a:ext cx="49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SCH</a:t>
            </a:r>
            <a:r>
              <a:rPr lang="zh-TW" altLang="en-US" dirty="0"/>
              <a:t> 沒有特別設定 </a:t>
            </a:r>
            <a:r>
              <a:rPr lang="en-US" altLang="zh-TW" dirty="0"/>
              <a:t>Designator </a:t>
            </a:r>
            <a:r>
              <a:rPr lang="zh-TW" altLang="en-US" dirty="0"/>
              <a:t>字型的地方，所以如果複製進來的字體不是預設會不好看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D98228-84E8-4E4B-B82A-EC49E6599AC3}"/>
              </a:ext>
            </a:extLst>
          </p:cNvPr>
          <p:cNvSpPr txBox="1"/>
          <p:nvPr/>
        </p:nvSpPr>
        <p:spPr>
          <a:xfrm>
            <a:off x="6257366" y="3336910"/>
            <a:ext cx="4975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請從右下角 </a:t>
            </a:r>
            <a:r>
              <a:rPr lang="en-US" altLang="zh-TW" b="1" dirty="0">
                <a:solidFill>
                  <a:srgbClr val="FF0000"/>
                </a:solidFill>
              </a:rPr>
              <a:t>Panel -&gt; SCH List</a:t>
            </a:r>
            <a:r>
              <a:rPr lang="zh-TW" altLang="en-US" dirty="0"/>
              <a:t>，選擇 </a:t>
            </a:r>
            <a:r>
              <a:rPr lang="en-US" altLang="zh-TW" dirty="0"/>
              <a:t>non-masked</a:t>
            </a:r>
            <a:r>
              <a:rPr lang="zh-TW" altLang="en-US" dirty="0"/>
              <a:t>，接著找到 </a:t>
            </a:r>
            <a:r>
              <a:rPr lang="en-US" altLang="zh-TW" dirty="0"/>
              <a:t>Designator </a:t>
            </a:r>
            <a:r>
              <a:rPr lang="zh-TW" altLang="en-US" dirty="0"/>
              <a:t>雙擊就能從 </a:t>
            </a:r>
            <a:r>
              <a:rPr lang="en-US" altLang="zh-TW" dirty="0"/>
              <a:t>properties </a:t>
            </a:r>
            <a:r>
              <a:rPr lang="zh-TW" altLang="en-US" dirty="0"/>
              <a:t>修改字型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DDDF26B-8A71-4F53-BB3A-FC468D420647}"/>
              </a:ext>
            </a:extLst>
          </p:cNvPr>
          <p:cNvGrpSpPr/>
          <p:nvPr/>
        </p:nvGrpSpPr>
        <p:grpSpPr>
          <a:xfrm>
            <a:off x="2675664" y="2423585"/>
            <a:ext cx="3420336" cy="2749981"/>
            <a:chOff x="2514300" y="2423585"/>
            <a:chExt cx="3420336" cy="274998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175D14D-3801-47D9-8D3A-CD8C6935D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4300" y="2423585"/>
              <a:ext cx="3420336" cy="2749981"/>
            </a:xfrm>
            <a:prstGeom prst="rect">
              <a:avLst/>
            </a:prstGeom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1CA1E4EB-7A5D-4944-9CCB-EDC7B23F188B}"/>
                </a:ext>
              </a:extLst>
            </p:cNvPr>
            <p:cNvSpPr/>
            <p:nvPr/>
          </p:nvSpPr>
          <p:spPr>
            <a:xfrm>
              <a:off x="2514300" y="2609602"/>
              <a:ext cx="1152265" cy="3693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142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471DD-A517-4E3B-BD43-AAFBB680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</a:t>
            </a:r>
            <a:r>
              <a:rPr lang="zh-TW" altLang="en-US" dirty="0"/>
              <a:t> 調整 </a:t>
            </a:r>
            <a:r>
              <a:rPr lang="en-US" altLang="zh-TW" dirty="0"/>
              <a:t>Designator </a:t>
            </a:r>
            <a:r>
              <a:rPr lang="zh-TW" altLang="en-US" dirty="0"/>
              <a:t>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1D8E2C-8D85-439A-B5BD-8A2D7928A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E1A950-CCB8-4862-BC9F-0C8CD954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39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8F3CFE-FCD0-4E8B-BDC2-D1EAF385B143}"/>
              </a:ext>
            </a:extLst>
          </p:cNvPr>
          <p:cNvSpPr txBox="1"/>
          <p:nvPr/>
        </p:nvSpPr>
        <p:spPr>
          <a:xfrm>
            <a:off x="6571129" y="18039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https://www.bilibili.com/video/BV1JP4y1Z7vD/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7ECF01-4C1F-4342-9A0C-04DC19CD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942"/>
            <a:ext cx="2357671" cy="48531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1D530EF-6E4E-486A-8C19-9F488897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12" y="4333324"/>
            <a:ext cx="5020376" cy="1867161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F8B0F50F-C5A7-46AD-85E5-2CF42D50BA6A}"/>
              </a:ext>
            </a:extLst>
          </p:cNvPr>
          <p:cNvSpPr/>
          <p:nvPr/>
        </p:nvSpPr>
        <p:spPr>
          <a:xfrm>
            <a:off x="4840939" y="5883643"/>
            <a:ext cx="305081" cy="305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181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D98F58-D84D-4CC4-B51C-593224BC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261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2DDD53-53C2-415B-9B2A-CA109230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</a:t>
            </a:r>
            <a:r>
              <a:rPr lang="zh-TW" altLang="en-US" dirty="0"/>
              <a:t>的自行設定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047D27-855C-4B21-9F84-DA7480DCF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496"/>
            <a:ext cx="10515600" cy="4351338"/>
          </a:xfrm>
        </p:spPr>
        <p:txBody>
          <a:bodyPr/>
          <a:lstStyle/>
          <a:p>
            <a:r>
              <a:rPr lang="zh-TW" altLang="en-US" dirty="0"/>
              <a:t>剛剛那種方法只能設定 </a:t>
            </a:r>
            <a:r>
              <a:rPr lang="en-US" altLang="zh-TW" dirty="0"/>
              <a:t>Designator</a:t>
            </a:r>
            <a:r>
              <a:rPr lang="zh-TW" altLang="en-US" dirty="0"/>
              <a:t>，對於 </a:t>
            </a:r>
            <a:r>
              <a:rPr lang="en-US" altLang="zh-TW" dirty="0"/>
              <a:t>Comment</a:t>
            </a:r>
            <a:r>
              <a:rPr lang="zh-TW" altLang="en-US" dirty="0"/>
              <a:t> 是無法設定的，要修改更多的字體要使用 </a:t>
            </a:r>
            <a:r>
              <a:rPr lang="en-US" altLang="zh-TW" dirty="0"/>
              <a:t>Preference(</a:t>
            </a:r>
            <a:r>
              <a:rPr lang="zh-TW" altLang="en-US" dirty="0"/>
              <a:t>對於本機生效</a:t>
            </a:r>
            <a:r>
              <a:rPr lang="en-US" altLang="zh-TW" dirty="0"/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1FD80D-C0A2-406B-9A4B-84055744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40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DD89DC-5A9C-4878-8DED-D05F92E3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43" y="2422453"/>
            <a:ext cx="1830946" cy="31893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96CE8F0-3604-481C-BEB1-6BD39D3FC7D5}"/>
              </a:ext>
            </a:extLst>
          </p:cNvPr>
          <p:cNvSpPr txBox="1"/>
          <p:nvPr/>
        </p:nvSpPr>
        <p:spPr>
          <a:xfrm>
            <a:off x="621974" y="5787268"/>
            <a:ext cx="2823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1. </a:t>
            </a:r>
            <a:r>
              <a:rPr lang="zh-TW" altLang="en-US" dirty="0"/>
              <a:t>首先，打開 </a:t>
            </a:r>
            <a:r>
              <a:rPr lang="en-US" altLang="zh-TW" dirty="0"/>
              <a:t>sch lib</a:t>
            </a:r>
            <a:r>
              <a:rPr lang="zh-TW" altLang="en-US" dirty="0"/>
              <a:t> 然後找到 </a:t>
            </a:r>
            <a:r>
              <a:rPr lang="en-US" altLang="zh-TW" dirty="0"/>
              <a:t>preference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756C42-BEC1-4377-A0B5-D59D2F3C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041" y="2463737"/>
            <a:ext cx="5794042" cy="316621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30667C5-8171-4D71-9EF7-64F617E3B63F}"/>
              </a:ext>
            </a:extLst>
          </p:cNvPr>
          <p:cNvSpPr txBox="1"/>
          <p:nvPr/>
        </p:nvSpPr>
        <p:spPr>
          <a:xfrm>
            <a:off x="4844349" y="5775243"/>
            <a:ext cx="4998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2. </a:t>
            </a:r>
            <a:r>
              <a:rPr lang="zh-TW" altLang="en-US" dirty="0"/>
              <a:t>找到 </a:t>
            </a:r>
            <a:r>
              <a:rPr lang="en-US" altLang="zh-TW" dirty="0"/>
              <a:t>sch-&gt;default</a:t>
            </a:r>
            <a:r>
              <a:rPr lang="zh-TW" altLang="en-US" dirty="0"/>
              <a:t>，選中要調整的 </a:t>
            </a:r>
            <a:r>
              <a:rPr lang="en-US" altLang="zh-TW" dirty="0"/>
              <a:t>primitive</a:t>
            </a:r>
            <a:r>
              <a:rPr lang="zh-TW" altLang="en-US" dirty="0"/>
              <a:t>，記得勾選 </a:t>
            </a:r>
            <a:r>
              <a:rPr lang="en-US" altLang="zh-TW" b="1" dirty="0">
                <a:solidFill>
                  <a:srgbClr val="FF0000"/>
                </a:solidFill>
              </a:rPr>
              <a:t>Override Library Primitive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CA044E-A392-4130-98DC-A439C7A1E052}"/>
              </a:ext>
            </a:extLst>
          </p:cNvPr>
          <p:cNvSpPr/>
          <p:nvPr/>
        </p:nvSpPr>
        <p:spPr>
          <a:xfrm>
            <a:off x="8059271" y="5118847"/>
            <a:ext cx="111162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42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FFC54-D1B8-4856-8AE9-D252BE32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同個 </a:t>
            </a:r>
            <a:r>
              <a:rPr lang="en-US" altLang="zh-TW" dirty="0"/>
              <a:t>type </a:t>
            </a:r>
            <a:r>
              <a:rPr lang="zh-TW" altLang="en-US" dirty="0"/>
              <a:t>可以一次修改 </a:t>
            </a:r>
            <a:r>
              <a:rPr lang="en-US" altLang="zh-TW" dirty="0"/>
              <a:t>font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0282390-DA38-4902-8072-09C73A087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3120"/>
            <a:ext cx="3734321" cy="413442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F00055-918C-4B69-9737-882CE6E4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41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322316-A706-41D9-B2BC-01D81594B80E}"/>
              </a:ext>
            </a:extLst>
          </p:cNvPr>
          <p:cNvSpPr/>
          <p:nvPr/>
        </p:nvSpPr>
        <p:spPr>
          <a:xfrm>
            <a:off x="914400" y="2080260"/>
            <a:ext cx="1303020" cy="297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3FF331-3AF7-48D9-AD00-A7AE40840A41}"/>
              </a:ext>
            </a:extLst>
          </p:cNvPr>
          <p:cNvSpPr/>
          <p:nvPr/>
        </p:nvSpPr>
        <p:spPr>
          <a:xfrm>
            <a:off x="3921011" y="2080260"/>
            <a:ext cx="651510" cy="297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6BC645-A204-4DE2-9B1E-AFB82CA49802}"/>
              </a:ext>
            </a:extLst>
          </p:cNvPr>
          <p:cNvSpPr/>
          <p:nvPr/>
        </p:nvSpPr>
        <p:spPr>
          <a:xfrm>
            <a:off x="2469140" y="2072640"/>
            <a:ext cx="815080" cy="297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ECFC800-D366-4AD5-8669-01D584AF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0" y="1754040"/>
            <a:ext cx="4587569" cy="42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8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87F736-E40B-4F42-A772-ECEA3FA4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2E731E-1FEF-4122-9F2D-0356850DA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59770"/>
            <a:ext cx="4804918" cy="367161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81F31F-D176-4062-B50C-0ADC450C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42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C1598B-800B-4444-AD64-B5278544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6519"/>
            <a:ext cx="4953691" cy="1762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9EC022-8957-4465-87EC-F1BCBB98C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295" y="2863858"/>
            <a:ext cx="4804918" cy="36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81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基礎電路原理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302480-C76B-4B6D-A62D-2F61E2CB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828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8FB65B-D7E8-4F91-9506-350C8F48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828D03-50C5-4424-A736-3D1AE780D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072"/>
            <a:ext cx="11246224" cy="4351338"/>
          </a:xfrm>
        </p:spPr>
        <p:txBody>
          <a:bodyPr/>
          <a:lstStyle/>
          <a:p>
            <a:r>
              <a:rPr lang="zh-TW" altLang="en-US" dirty="0"/>
              <a:t>在顯示電路狀態以及作為 </a:t>
            </a:r>
            <a:r>
              <a:rPr lang="en-US" altLang="zh-TW" dirty="0"/>
              <a:t>Debug </a:t>
            </a:r>
            <a:r>
              <a:rPr lang="zh-TW" altLang="en-US" dirty="0"/>
              <a:t>用途，</a:t>
            </a:r>
            <a:r>
              <a:rPr lang="en-US" altLang="zh-TW" dirty="0"/>
              <a:t>LED</a:t>
            </a:r>
            <a:r>
              <a:rPr lang="zh-TW" altLang="en-US" dirty="0"/>
              <a:t> 是非常好的元件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LED</a:t>
            </a:r>
            <a:r>
              <a:rPr lang="zh-TW" altLang="en-US" dirty="0"/>
              <a:t> 本體是一個二極體，大概能承受 </a:t>
            </a:r>
            <a:r>
              <a:rPr lang="en-US" altLang="zh-TW" dirty="0"/>
              <a:t>20 mA</a:t>
            </a:r>
            <a:r>
              <a:rPr lang="zh-TW" altLang="en-US" dirty="0"/>
              <a:t> 的電流，因此，</a:t>
            </a:r>
            <a:r>
              <a:rPr lang="zh-TW" altLang="en-US" b="1" dirty="0">
                <a:solidFill>
                  <a:srgbClr val="FF0000"/>
                </a:solidFill>
              </a:rPr>
              <a:t>需要在 </a:t>
            </a:r>
            <a:r>
              <a:rPr lang="en-US" altLang="zh-TW" b="1" dirty="0">
                <a:solidFill>
                  <a:srgbClr val="FF0000"/>
                </a:solidFill>
              </a:rPr>
              <a:t>LED</a:t>
            </a:r>
            <a:r>
              <a:rPr lang="zh-TW" altLang="en-US" b="1" dirty="0">
                <a:solidFill>
                  <a:srgbClr val="FF0000"/>
                </a:solidFill>
              </a:rPr>
              <a:t> 後面接一個電阻</a:t>
            </a:r>
            <a:r>
              <a:rPr lang="zh-TW" altLang="en-US" dirty="0"/>
              <a:t>，具有限流、避免過壓的用途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ㄧ般該電阻取值與 </a:t>
            </a:r>
            <a:r>
              <a:rPr lang="en-US" altLang="zh-TW" dirty="0"/>
              <a:t>LED</a:t>
            </a:r>
            <a:r>
              <a:rPr lang="zh-TW" altLang="en-US" dirty="0"/>
              <a:t> 的正向電壓</a:t>
            </a:r>
            <a:r>
              <a:rPr lang="en-US" altLang="zh-TW" dirty="0"/>
              <a:t>(V</a:t>
            </a:r>
            <a:r>
              <a:rPr lang="en-US" altLang="zh-TW" baseline="-25000" dirty="0"/>
              <a:t>F</a:t>
            </a:r>
            <a:r>
              <a:rPr lang="en-US" altLang="zh-TW" dirty="0"/>
              <a:t>)</a:t>
            </a:r>
            <a:r>
              <a:rPr lang="zh-TW" altLang="en-US" dirty="0"/>
              <a:t>有關，計算參考這個</a:t>
            </a:r>
            <a:r>
              <a:rPr lang="zh-TW" altLang="en-US" dirty="0">
                <a:hlinkClick r:id="rId2"/>
              </a:rPr>
              <a:t>網站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ㄧ般 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b="1" baseline="-25000" dirty="0">
                <a:solidFill>
                  <a:srgbClr val="FF0000"/>
                </a:solidFill>
              </a:rPr>
              <a:t>F</a:t>
            </a:r>
            <a:r>
              <a:rPr lang="en-US" altLang="zh-TW" b="1" dirty="0">
                <a:solidFill>
                  <a:srgbClr val="FF0000"/>
                </a:solidFill>
              </a:rPr>
              <a:t> = 2.0 (V)</a:t>
            </a:r>
            <a:r>
              <a:rPr lang="zh-TW" altLang="en-US" dirty="0"/>
              <a:t>，</a:t>
            </a:r>
            <a:r>
              <a:rPr lang="zh-TW" altLang="en-US" b="1" dirty="0">
                <a:solidFill>
                  <a:srgbClr val="FF0000"/>
                </a:solidFill>
              </a:rPr>
              <a:t>正向電流應 </a:t>
            </a:r>
            <a:r>
              <a:rPr lang="en-US" altLang="zh-TW" b="1" dirty="0">
                <a:solidFill>
                  <a:srgbClr val="FF0000"/>
                </a:solidFill>
              </a:rPr>
              <a:t>&lt; 20 mA [</a:t>
            </a:r>
            <a:r>
              <a:rPr lang="zh-TW" altLang="en-US" b="1" dirty="0">
                <a:solidFill>
                  <a:srgbClr val="FF0000"/>
                </a:solidFill>
              </a:rPr>
              <a:t>請看說明書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dirty="0"/>
              <a:t>，只有 </a:t>
            </a:r>
            <a:r>
              <a:rPr lang="en-US" altLang="zh-TW" dirty="0"/>
              <a:t>&gt; 1 mA </a:t>
            </a:r>
            <a:r>
              <a:rPr lang="zh-TW" altLang="en-US" dirty="0"/>
              <a:t>就可以發光了，</a:t>
            </a:r>
            <a:r>
              <a:rPr lang="en-US" altLang="zh-TW" dirty="0"/>
              <a:t>General </a:t>
            </a:r>
            <a:r>
              <a:rPr lang="zh-TW" altLang="en-US" dirty="0"/>
              <a:t>對 </a:t>
            </a:r>
            <a:r>
              <a:rPr lang="en-US" altLang="zh-TW" dirty="0"/>
              <a:t>5V source -&gt; 1k Ohm, 3.3 V -&gt; 470 Ohm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C4E6E-8DA8-4BDE-A460-6118AA0A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22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8FB65B-D7E8-4F91-9506-350C8F48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MLCC</a:t>
            </a:r>
            <a:r>
              <a:rPr lang="zh-TW" altLang="en-US" dirty="0"/>
              <a:t> 電容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C4E6E-8DA8-4BDE-A460-6118AA0A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45</a:t>
            </a:fld>
            <a:endParaRPr 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CF4CD2-4CF1-4362-A8A4-12A5F8BB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最常見的型別是 </a:t>
            </a:r>
            <a:r>
              <a:rPr lang="en-US" altLang="zh-TW" dirty="0"/>
              <a:t>X5R</a:t>
            </a:r>
            <a:r>
              <a:rPr lang="zh-TW" altLang="en-US" dirty="0"/>
              <a:t> 和 </a:t>
            </a:r>
            <a:r>
              <a:rPr lang="en-US" altLang="zh-TW" dirty="0"/>
              <a:t>X7R </a:t>
            </a:r>
            <a:r>
              <a:rPr lang="zh-TW" altLang="en-US" dirty="0"/>
              <a:t>是常見的貼片電容</a:t>
            </a:r>
            <a:endParaRPr lang="en-US" altLang="zh-TW" dirty="0"/>
          </a:p>
          <a:p>
            <a:r>
              <a:rPr lang="en-US" altLang="zh-TW" dirty="0"/>
              <a:t>MLCC</a:t>
            </a:r>
            <a:r>
              <a:rPr lang="zh-TW" altLang="en-US" dirty="0"/>
              <a:t> 電容值越大，</a:t>
            </a:r>
            <a:r>
              <a:rPr lang="en-US" altLang="zh-TW" b="1" dirty="0">
                <a:solidFill>
                  <a:srgbClr val="FF0000"/>
                </a:solidFill>
              </a:rPr>
              <a:t>DC bias </a:t>
            </a:r>
            <a:r>
              <a:rPr lang="zh-TW" altLang="en-US" b="1" dirty="0">
                <a:solidFill>
                  <a:srgbClr val="FF0000"/>
                </a:solidFill>
              </a:rPr>
              <a:t>效應就越明顯，設計時需要納入考量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A1242A-385E-4E0D-B622-31553AAA3D31}"/>
              </a:ext>
            </a:extLst>
          </p:cNvPr>
          <p:cNvSpPr txBox="1"/>
          <p:nvPr/>
        </p:nvSpPr>
        <p:spPr>
          <a:xfrm>
            <a:off x="8503023" y="809962"/>
            <a:ext cx="3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X7R?X5R?</a:t>
            </a:r>
            <a:r>
              <a:rPr lang="zh-TW" altLang="en-US" dirty="0">
                <a:hlinkClick r:id="rId2"/>
              </a:rPr>
              <a:t>這些電容參數是什麼</a:t>
            </a:r>
            <a:r>
              <a:rPr lang="en-US" altLang="zh-TW" dirty="0">
                <a:hlinkClick r:id="rId2"/>
              </a:rPr>
              <a:t>?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4530151-2CA2-433C-A400-B3DE588BF0CE}"/>
              </a:ext>
            </a:extLst>
          </p:cNvPr>
          <p:cNvSpPr txBox="1"/>
          <p:nvPr/>
        </p:nvSpPr>
        <p:spPr>
          <a:xfrm>
            <a:off x="7485529" y="5846544"/>
            <a:ext cx="4706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DC</a:t>
            </a:r>
            <a:r>
              <a:rPr lang="zh-TW" altLang="en-US" dirty="0"/>
              <a:t> </a:t>
            </a:r>
            <a:r>
              <a:rPr lang="en-US" altLang="zh-TW" dirty="0"/>
              <a:t>bias </a:t>
            </a:r>
            <a:r>
              <a:rPr lang="zh-TW" altLang="en-US" dirty="0"/>
              <a:t>效應會造成電容值隨施加在上面的電壓</a:t>
            </a:r>
            <a:r>
              <a:rPr lang="zh-TW" altLang="en-US" b="1" dirty="0"/>
              <a:t>增加而減小，</a:t>
            </a:r>
            <a:r>
              <a:rPr lang="zh-TW" altLang="en-US" dirty="0"/>
              <a:t>請參考 </a:t>
            </a:r>
            <a:r>
              <a:rPr lang="en-US" altLang="zh-TW" dirty="0"/>
              <a:t>datasheet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9A31B-1541-4E43-8CB2-110A17A6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82" y="3277782"/>
            <a:ext cx="3682387" cy="25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115ADF-43D7-463D-8C23-DA32DDEDA071}"/>
              </a:ext>
            </a:extLst>
          </p:cNvPr>
          <p:cNvSpPr txBox="1"/>
          <p:nvPr/>
        </p:nvSpPr>
        <p:spPr>
          <a:xfrm>
            <a:off x="809198" y="3429000"/>
            <a:ext cx="66763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ㄧ般 </a:t>
            </a:r>
            <a:r>
              <a:rPr lang="en-US" altLang="zh-TW" sz="2800" dirty="0"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IC datasheet </a:t>
            </a:r>
            <a:r>
              <a:rPr lang="zh-TW" altLang="en-US" sz="2800" dirty="0"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設計的時候就考量了該效應，所以值可以不用改，但選擇的額定電壓不能太靠近，例如 </a:t>
            </a:r>
            <a:r>
              <a:rPr lang="en-US" altLang="zh-TW" sz="2800" dirty="0"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5 V</a:t>
            </a:r>
            <a:r>
              <a:rPr lang="zh-TW" altLang="en-US" sz="2800" dirty="0"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 應用</a:t>
            </a:r>
            <a:r>
              <a:rPr lang="zh-TW" altLang="en-US" sz="2800" dirty="0">
                <a:solidFill>
                  <a:srgbClr val="FF0000"/>
                </a:solidFill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至少要選擇 </a:t>
            </a:r>
            <a:r>
              <a:rPr lang="en-US" altLang="zh-TW" sz="2800" dirty="0">
                <a:solidFill>
                  <a:srgbClr val="FF0000"/>
                </a:solidFill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10 V</a:t>
            </a:r>
            <a:r>
              <a:rPr lang="zh-TW" altLang="en-US" sz="2800" dirty="0">
                <a:solidFill>
                  <a:srgbClr val="FF0000"/>
                </a:solidFill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或 </a:t>
            </a:r>
            <a:r>
              <a:rPr lang="en-US" altLang="zh-TW" sz="2800" dirty="0">
                <a:solidFill>
                  <a:srgbClr val="FF0000"/>
                </a:solidFill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16 V</a:t>
            </a:r>
            <a:r>
              <a:rPr lang="zh-TW" altLang="en-US" sz="2800" dirty="0"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，不太適合選擇 </a:t>
            </a:r>
            <a:r>
              <a:rPr lang="en-US" altLang="zh-TW" sz="2800" dirty="0"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6.3 V </a:t>
            </a:r>
            <a:r>
              <a:rPr lang="zh-TW" altLang="en-US" sz="2800" dirty="0"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的 </a:t>
            </a:r>
            <a:r>
              <a:rPr lang="en-US" altLang="zh-TW" sz="2800" dirty="0">
                <a:latin typeface="Microsoft Sans Serif" panose="020B0604020202020204" pitchFamily="34" charset="0"/>
                <a:ea typeface="微軟正黑體" panose="020B0604030504040204" pitchFamily="34" charset="-120"/>
                <a:cs typeface="Microsoft Sans Serif" panose="020B0604020202020204" pitchFamily="34" charset="0"/>
              </a:rPr>
              <a:t>MLCC</a:t>
            </a:r>
          </a:p>
        </p:txBody>
      </p:sp>
    </p:spTree>
    <p:extLst>
      <p:ext uri="{BB962C8B-B14F-4D97-AF65-F5344CB8AC3E}">
        <p14:creationId xmlns:p14="http://schemas.microsoft.com/office/powerpoint/2010/main" val="2944662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E6F30-FF02-465B-90CC-B93BC863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 filter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2D1BE7-921D-4706-AEA1-041AD4AB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可以用於過濾電源 </a:t>
            </a:r>
            <a:r>
              <a:rPr lang="en-US" altLang="zh-TW" dirty="0"/>
              <a:t>(e.g., USB</a:t>
            </a:r>
            <a:r>
              <a:rPr lang="zh-TW" altLang="en-US" dirty="0"/>
              <a:t> </a:t>
            </a:r>
            <a:r>
              <a:rPr lang="en-US" altLang="zh-TW" dirty="0"/>
              <a:t>Power </a:t>
            </a:r>
            <a:r>
              <a:rPr lang="zh-TW" altLang="en-US" dirty="0"/>
              <a:t>可以使用低通過濾高頻雜訊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3AD659-26CD-4799-B274-51FEC640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46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81C93A-C510-4799-8DD5-53F42BF2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02" y="2782307"/>
            <a:ext cx="2918301" cy="35503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1E5CC3-7E70-419D-BADC-76237128DEE0}"/>
              </a:ext>
            </a:extLst>
          </p:cNvPr>
          <p:cNvSpPr txBox="1"/>
          <p:nvPr/>
        </p:nvSpPr>
        <p:spPr>
          <a:xfrm>
            <a:off x="8456501" y="2798439"/>
            <a:ext cx="2918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/>
              <a:t>低通 </a:t>
            </a:r>
            <a:r>
              <a:rPr lang="en-US" altLang="zh-TW" dirty="0"/>
              <a:t>Pi filter </a:t>
            </a:r>
            <a:r>
              <a:rPr lang="zh-TW" altLang="en-US" dirty="0"/>
              <a:t>可由兩個電容和一個電感或磁珠</a:t>
            </a:r>
            <a:r>
              <a:rPr lang="en-US" altLang="zh-TW" dirty="0"/>
              <a:t>(FB)</a:t>
            </a:r>
            <a:r>
              <a:rPr lang="zh-TW" altLang="en-US" dirty="0"/>
              <a:t>組成</a:t>
            </a:r>
            <a:endParaRPr lang="en-US" altLang="zh-TW" dirty="0"/>
          </a:p>
          <a:p>
            <a:pPr algn="just"/>
            <a:r>
              <a:rPr lang="zh-TW" altLang="en-US" dirty="0"/>
              <a:t>通常推薦使用</a:t>
            </a:r>
            <a:r>
              <a:rPr lang="zh-TW" altLang="en-US" b="1" dirty="0">
                <a:solidFill>
                  <a:srgbClr val="FF0000"/>
                </a:solidFill>
              </a:rPr>
              <a:t>磁珠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just"/>
            <a:endParaRPr lang="en-US" altLang="zh-TW" b="1" dirty="0">
              <a:solidFill>
                <a:srgbClr val="FF0000"/>
              </a:solidFill>
            </a:endParaRPr>
          </a:p>
          <a:p>
            <a:pPr algn="just"/>
            <a:r>
              <a:rPr lang="zh-TW" altLang="en-US" b="1" dirty="0">
                <a:solidFill>
                  <a:srgbClr val="FF0000"/>
                </a:solidFill>
              </a:rPr>
              <a:t>設計要注意 </a:t>
            </a:r>
            <a:r>
              <a:rPr lang="en-US" altLang="zh-TW" b="1" dirty="0">
                <a:solidFill>
                  <a:srgbClr val="FF0000"/>
                </a:solidFill>
              </a:rPr>
              <a:t>LC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filter </a:t>
            </a:r>
            <a:r>
              <a:rPr lang="zh-TW" altLang="en-US" b="1" dirty="0">
                <a:solidFill>
                  <a:srgbClr val="FF0000"/>
                </a:solidFill>
              </a:rPr>
              <a:t>會有共振頻率，設計要小心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D1A740-95A3-433C-A5B0-C1B97371BFB4}"/>
              </a:ext>
            </a:extLst>
          </p:cNvPr>
          <p:cNvSpPr txBox="1"/>
          <p:nvPr/>
        </p:nvSpPr>
        <p:spPr>
          <a:xfrm>
            <a:off x="8664388" y="5363747"/>
            <a:ext cx="221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3"/>
              </a:rPr>
              <a:t>甚麼是 </a:t>
            </a:r>
            <a:r>
              <a:rPr lang="en-US" altLang="zh-TW" dirty="0">
                <a:hlinkClick r:id="rId3"/>
              </a:rPr>
              <a:t>Pi filter</a:t>
            </a:r>
            <a:endParaRPr lang="zh-TW" altLang="en-US" dirty="0"/>
          </a:p>
        </p:txBody>
      </p:sp>
      <p:sp>
        <p:nvSpPr>
          <p:cNvPr id="13" name="文字方塊 12">
            <a:hlinkClick r:id="rId4"/>
            <a:extLst>
              <a:ext uri="{FF2B5EF4-FFF2-40B4-BE49-F238E27FC236}">
                <a16:creationId xmlns:a16="http://schemas.microsoft.com/office/drawing/2014/main" id="{9E362797-E233-41DB-B0E2-57216B8235AC}"/>
              </a:ext>
            </a:extLst>
          </p:cNvPr>
          <p:cNvSpPr txBox="1"/>
          <p:nvPr/>
        </p:nvSpPr>
        <p:spPr>
          <a:xfrm>
            <a:off x="8664388" y="5710245"/>
            <a:ext cx="22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Pi filter calculator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79E27A2-5E03-48BA-BB76-3152157F1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872" y="2782307"/>
            <a:ext cx="3516775" cy="35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91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E6F30-FF02-465B-90CC-B93BC863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USB’s Pi filter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3AD659-26CD-4799-B274-51FEC640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47</a:t>
            </a:fld>
            <a:endParaRPr 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0F99F8-C11E-4F3E-9C00-1FE149B92DA2}"/>
              </a:ext>
            </a:extLst>
          </p:cNvPr>
          <p:cNvSpPr txBox="1"/>
          <p:nvPr/>
        </p:nvSpPr>
        <p:spPr>
          <a:xfrm>
            <a:off x="9654988" y="1367522"/>
            <a:ext cx="2330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2"/>
              </a:rPr>
              <a:t>務必參考</a:t>
            </a:r>
            <a:r>
              <a:rPr lang="en-US" altLang="zh-TW" dirty="0">
                <a:hlinkClick r:id="rId2"/>
              </a:rPr>
              <a:t>: USB 2.0 VBUS Filter</a:t>
            </a:r>
            <a:endParaRPr lang="zh-TW" altLang="en-US" dirty="0"/>
          </a:p>
        </p:txBody>
      </p:sp>
      <p:pic>
        <p:nvPicPr>
          <p:cNvPr id="1026" name="Picture 2" descr="figure 2.5">
            <a:extLst>
              <a:ext uri="{FF2B5EF4-FFF2-40B4-BE49-F238E27FC236}">
                <a16:creationId xmlns:a16="http://schemas.microsoft.com/office/drawing/2014/main" id="{36A42618-379A-45D2-A955-91FD0AE7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7" y="2113695"/>
            <a:ext cx="7988674" cy="39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038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57E90-7A87-466B-A8B0-B2D36CB4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USB Type C connector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7AB449-ED83-4393-AA1C-2B857859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98BE78-3B8C-4077-9960-185C68E0634F}"/>
              </a:ext>
            </a:extLst>
          </p:cNvPr>
          <p:cNvSpPr txBox="1"/>
          <p:nvPr/>
        </p:nvSpPr>
        <p:spPr>
          <a:xfrm>
            <a:off x="9063318" y="1332553"/>
            <a:ext cx="259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b="1" dirty="0">
                <a:solidFill>
                  <a:srgbClr val="FF0000"/>
                </a:solidFill>
              </a:rPr>
              <a:t>僅針對 </a:t>
            </a:r>
            <a:r>
              <a:rPr lang="en-US" altLang="zh-TW" b="1" dirty="0">
                <a:solidFill>
                  <a:srgbClr val="FF0000"/>
                </a:solidFill>
              </a:rPr>
              <a:t>MCU</a:t>
            </a:r>
            <a:r>
              <a:rPr lang="zh-TW" altLang="en-US" b="1" dirty="0">
                <a:solidFill>
                  <a:srgbClr val="FF0000"/>
                </a:solidFill>
              </a:rPr>
              <a:t> 的情況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09AC2F-DD94-47A3-A267-83436642AECC}"/>
              </a:ext>
            </a:extLst>
          </p:cNvPr>
          <p:cNvSpPr txBox="1"/>
          <p:nvPr/>
        </p:nvSpPr>
        <p:spPr>
          <a:xfrm>
            <a:off x="562535" y="1929937"/>
            <a:ext cx="111005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由於 </a:t>
            </a:r>
            <a:r>
              <a:rPr lang="en-US" altLang="zh-TW" dirty="0"/>
              <a:t>MCU</a:t>
            </a:r>
            <a:r>
              <a:rPr lang="zh-TW" altLang="en-US" dirty="0"/>
              <a:t> 本身頻率的限制 </a:t>
            </a:r>
            <a:r>
              <a:rPr lang="en-US" altLang="zh-TW" dirty="0"/>
              <a:t>(</a:t>
            </a:r>
            <a:r>
              <a:rPr lang="zh-TW" altLang="en-US" dirty="0"/>
              <a:t>目前是數十到數百 </a:t>
            </a:r>
            <a:r>
              <a:rPr lang="en-US" altLang="zh-TW" dirty="0"/>
              <a:t>MHz</a:t>
            </a:r>
            <a:r>
              <a:rPr lang="zh-TW" altLang="en-US" dirty="0"/>
              <a:t>，比普通 </a:t>
            </a:r>
            <a:r>
              <a:rPr lang="en-US" altLang="zh-TW" dirty="0"/>
              <a:t>CPU GHz</a:t>
            </a:r>
            <a:r>
              <a:rPr lang="zh-TW" altLang="en-US" dirty="0"/>
              <a:t> 少了許多倍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USB</a:t>
            </a:r>
            <a:r>
              <a:rPr lang="zh-TW" altLang="en-US" dirty="0"/>
              <a:t> 在 </a:t>
            </a:r>
            <a:r>
              <a:rPr lang="en-US" altLang="zh-TW" dirty="0"/>
              <a:t>MCU</a:t>
            </a:r>
            <a:r>
              <a:rPr lang="zh-TW" altLang="en-US" dirty="0"/>
              <a:t> 的傳輸速度也受到限制。最常見的傳輸速度是 </a:t>
            </a:r>
            <a:r>
              <a:rPr lang="en-US" altLang="zh-TW" dirty="0"/>
              <a:t>FS(Full Speed, 12 MHz)</a:t>
            </a:r>
            <a:r>
              <a:rPr lang="zh-TW" altLang="en-US" dirty="0"/>
              <a:t>，</a:t>
            </a:r>
            <a:r>
              <a:rPr lang="en-US" altLang="zh-TW" dirty="0"/>
              <a:t>STM32 </a:t>
            </a:r>
            <a:r>
              <a:rPr lang="zh-TW" altLang="en-US" dirty="0"/>
              <a:t>的 </a:t>
            </a:r>
            <a:r>
              <a:rPr lang="en-US" altLang="zh-TW" dirty="0"/>
              <a:t>H7</a:t>
            </a:r>
            <a:r>
              <a:rPr lang="zh-TW" altLang="en-US" dirty="0"/>
              <a:t> 系列有支援到 </a:t>
            </a:r>
            <a:r>
              <a:rPr lang="en-US" altLang="zh-TW" dirty="0"/>
              <a:t>HS (High Speed, 480 Hz)</a:t>
            </a:r>
            <a:r>
              <a:rPr lang="zh-TW" altLang="en-US" dirty="0"/>
              <a:t>，這些都是在 </a:t>
            </a:r>
            <a:r>
              <a:rPr lang="en-US" altLang="zh-TW" dirty="0"/>
              <a:t>USB 2.0 </a:t>
            </a:r>
            <a:r>
              <a:rPr lang="zh-TW" altLang="en-US" dirty="0"/>
              <a:t>以下的規範，是故世界上的 </a:t>
            </a:r>
            <a:r>
              <a:rPr lang="en-US" altLang="zh-TW" dirty="0"/>
              <a:t>MCU</a:t>
            </a:r>
            <a:r>
              <a:rPr lang="zh-TW" altLang="en-US" dirty="0"/>
              <a:t> 並未支援 </a:t>
            </a:r>
            <a:r>
              <a:rPr lang="en-US" altLang="zh-TW" dirty="0"/>
              <a:t>USB 3.0</a:t>
            </a:r>
            <a:r>
              <a:rPr lang="zh-TW" altLang="en-US" dirty="0"/>
              <a:t> 及以上。</a:t>
            </a: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en-US" altLang="zh-TW" dirty="0"/>
              <a:t>USB</a:t>
            </a:r>
            <a:r>
              <a:rPr lang="zh-TW" altLang="en-US" dirty="0"/>
              <a:t> 哪個版本的協議會由 </a:t>
            </a:r>
            <a:r>
              <a:rPr lang="en-US" altLang="zh-TW" dirty="0"/>
              <a:t>HOST</a:t>
            </a:r>
            <a:r>
              <a:rPr lang="zh-TW" altLang="en-US" dirty="0"/>
              <a:t> 和 </a:t>
            </a:r>
            <a:r>
              <a:rPr lang="en-US" altLang="zh-TW" dirty="0"/>
              <a:t>DEVICE</a:t>
            </a:r>
            <a:r>
              <a:rPr lang="zh-TW" altLang="en-US" dirty="0"/>
              <a:t> 雙方溝通，因此 </a:t>
            </a:r>
            <a:r>
              <a:rPr lang="en-US" altLang="zh-TW" dirty="0"/>
              <a:t>USB Type-C </a:t>
            </a:r>
            <a:r>
              <a:rPr lang="zh-TW" altLang="en-US" dirty="0"/>
              <a:t>接頭是可以使用於 </a:t>
            </a:r>
            <a:r>
              <a:rPr lang="en-US" altLang="zh-TW" dirty="0"/>
              <a:t>MCU PCB</a:t>
            </a:r>
            <a:r>
              <a:rPr lang="zh-TW" altLang="en-US" dirty="0"/>
              <a:t> 上的，如此能使使用者更方便使用 </a:t>
            </a:r>
            <a:r>
              <a:rPr lang="en-US" altLang="zh-TW" dirty="0"/>
              <a:t>(USB 2.0 </a:t>
            </a:r>
            <a:r>
              <a:rPr lang="zh-TW" altLang="en-US" dirty="0"/>
              <a:t>最大能從電腦擷取 </a:t>
            </a:r>
            <a:r>
              <a:rPr lang="en-US" altLang="zh-TW" dirty="0"/>
              <a:t>500 mA</a:t>
            </a:r>
            <a:r>
              <a:rPr lang="zh-TW" altLang="en-US" dirty="0"/>
              <a:t>，</a:t>
            </a:r>
            <a:r>
              <a:rPr lang="en-US" altLang="zh-TW" dirty="0"/>
              <a:t>USB 3.0 </a:t>
            </a:r>
            <a:r>
              <a:rPr lang="zh-TW" altLang="en-US" dirty="0"/>
              <a:t>則是 </a:t>
            </a:r>
            <a:r>
              <a:rPr lang="en-US" altLang="zh-TW" dirty="0"/>
              <a:t>900 mA</a:t>
            </a:r>
            <a:r>
              <a:rPr lang="zh-TW" altLang="en-US" dirty="0"/>
              <a:t>，</a:t>
            </a:r>
            <a:r>
              <a:rPr lang="en-US" altLang="zh-TW" dirty="0"/>
              <a:t>USB PD</a:t>
            </a:r>
            <a:r>
              <a:rPr lang="zh-TW" altLang="en-US" dirty="0"/>
              <a:t> 則高達 </a:t>
            </a:r>
            <a:r>
              <a:rPr lang="en-US" altLang="zh-TW" dirty="0"/>
              <a:t>5 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/>
              <a:t>Type-C Connector </a:t>
            </a:r>
            <a:r>
              <a:rPr lang="zh-TW" altLang="en-US" dirty="0"/>
              <a:t>有分成 </a:t>
            </a:r>
            <a:r>
              <a:rPr lang="en-US" altLang="zh-TW" dirty="0"/>
              <a:t>16 pin </a:t>
            </a:r>
            <a:r>
              <a:rPr lang="zh-TW" altLang="en-US" dirty="0"/>
              <a:t>和 </a:t>
            </a:r>
            <a:r>
              <a:rPr lang="en-US" altLang="zh-TW" dirty="0"/>
              <a:t>24 pin</a:t>
            </a:r>
            <a:r>
              <a:rPr lang="zh-TW" altLang="en-US" dirty="0"/>
              <a:t>，我們使用 </a:t>
            </a:r>
            <a:r>
              <a:rPr lang="en-US" altLang="zh-TW" dirty="0"/>
              <a:t>16 pin </a:t>
            </a:r>
            <a:r>
              <a:rPr lang="zh-TW" altLang="en-US" dirty="0"/>
              <a:t>即可</a:t>
            </a: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/>
              <a:t>ESD</a:t>
            </a:r>
            <a:r>
              <a:rPr lang="zh-TW" altLang="en-US" dirty="0"/>
              <a:t> 元件與 </a:t>
            </a:r>
            <a:r>
              <a:rPr lang="en-US" altLang="zh-TW" dirty="0"/>
              <a:t>USB Connector</a:t>
            </a:r>
            <a:r>
              <a:rPr lang="zh-TW" altLang="en-US" dirty="0"/>
              <a:t> 需保有空間，考量到焊接時的順序 </a:t>
            </a:r>
            <a:r>
              <a:rPr lang="en-US" altLang="zh-TW" dirty="0"/>
              <a:t>(&gt; 1.5 mm) 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B5F228-2063-4204-AAC0-E2AD7A7ABCF6}"/>
              </a:ext>
            </a:extLst>
          </p:cNvPr>
          <p:cNvSpPr txBox="1"/>
          <p:nvPr/>
        </p:nvSpPr>
        <p:spPr>
          <a:xfrm>
            <a:off x="8471647" y="5916706"/>
            <a:ext cx="34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hlinkClick r:id="rId2"/>
              </a:rPr>
              <a:t>USB Design Reference Video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56942D-3824-4546-9B02-50DA06ABEA8D}"/>
              </a:ext>
            </a:extLst>
          </p:cNvPr>
          <p:cNvSpPr txBox="1"/>
          <p:nvPr/>
        </p:nvSpPr>
        <p:spPr>
          <a:xfrm>
            <a:off x="9663953" y="5452952"/>
            <a:ext cx="212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hlinkClick r:id="rId3"/>
              </a:rPr>
              <a:t>Type-C </a:t>
            </a:r>
            <a:r>
              <a:rPr lang="zh-TW" altLang="en-US" dirty="0">
                <a:hlinkClick r:id="rId3"/>
              </a:rPr>
              <a:t>詳解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4030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16BB7E-FDEB-479D-994D-BC7F7D00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49</a:t>
            </a:fld>
            <a:endParaRPr 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FD3B1F-D90C-4FC1-B01B-986DF76C75FF}"/>
              </a:ext>
            </a:extLst>
          </p:cNvPr>
          <p:cNvGrpSpPr/>
          <p:nvPr/>
        </p:nvGrpSpPr>
        <p:grpSpPr>
          <a:xfrm>
            <a:off x="1376412" y="1351777"/>
            <a:ext cx="9209300" cy="2077223"/>
            <a:chOff x="1491350" y="1123178"/>
            <a:chExt cx="9209300" cy="207722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9BD049-E770-44FA-8E84-31A44F4A2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350" y="1360044"/>
              <a:ext cx="9209300" cy="1598309"/>
            </a:xfrm>
            <a:prstGeom prst="rect">
              <a:avLst/>
            </a:prstGeom>
          </p:spPr>
        </p:pic>
        <p:sp>
          <p:nvSpPr>
            <p:cNvPr id="6" name="乘號 5">
              <a:extLst>
                <a:ext uri="{FF2B5EF4-FFF2-40B4-BE49-F238E27FC236}">
                  <a16:creationId xmlns:a16="http://schemas.microsoft.com/office/drawing/2014/main" id="{9FE28608-2633-461F-8164-EED069CFF20D}"/>
                </a:ext>
              </a:extLst>
            </p:cNvPr>
            <p:cNvSpPr/>
            <p:nvPr/>
          </p:nvSpPr>
          <p:spPr>
            <a:xfrm>
              <a:off x="2492188" y="1123178"/>
              <a:ext cx="555812" cy="4751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乘號 6">
              <a:extLst>
                <a:ext uri="{FF2B5EF4-FFF2-40B4-BE49-F238E27FC236}">
                  <a16:creationId xmlns:a16="http://schemas.microsoft.com/office/drawing/2014/main" id="{F464F5D5-C3F3-4397-BCC0-403DCE6AE65C}"/>
                </a:ext>
              </a:extLst>
            </p:cNvPr>
            <p:cNvSpPr/>
            <p:nvPr/>
          </p:nvSpPr>
          <p:spPr>
            <a:xfrm>
              <a:off x="3254188" y="1123178"/>
              <a:ext cx="555812" cy="4751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乘號 7">
              <a:extLst>
                <a:ext uri="{FF2B5EF4-FFF2-40B4-BE49-F238E27FC236}">
                  <a16:creationId xmlns:a16="http://schemas.microsoft.com/office/drawing/2014/main" id="{507068C9-C49F-42A2-99AA-3B6318106A3B}"/>
                </a:ext>
              </a:extLst>
            </p:cNvPr>
            <p:cNvSpPr/>
            <p:nvPr/>
          </p:nvSpPr>
          <p:spPr>
            <a:xfrm>
              <a:off x="2492188" y="2720788"/>
              <a:ext cx="555812" cy="4751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乘號 8">
              <a:extLst>
                <a:ext uri="{FF2B5EF4-FFF2-40B4-BE49-F238E27FC236}">
                  <a16:creationId xmlns:a16="http://schemas.microsoft.com/office/drawing/2014/main" id="{F32E4E05-AA42-4942-A63D-79D3DFD40952}"/>
                </a:ext>
              </a:extLst>
            </p:cNvPr>
            <p:cNvSpPr/>
            <p:nvPr/>
          </p:nvSpPr>
          <p:spPr>
            <a:xfrm>
              <a:off x="3254188" y="2720788"/>
              <a:ext cx="555812" cy="4751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乘號 9">
              <a:extLst>
                <a:ext uri="{FF2B5EF4-FFF2-40B4-BE49-F238E27FC236}">
                  <a16:creationId xmlns:a16="http://schemas.microsoft.com/office/drawing/2014/main" id="{58B97C72-E582-4D73-B5A4-6C7B002CF398}"/>
                </a:ext>
              </a:extLst>
            </p:cNvPr>
            <p:cNvSpPr/>
            <p:nvPr/>
          </p:nvSpPr>
          <p:spPr>
            <a:xfrm>
              <a:off x="8426824" y="1127661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乘號 10">
              <a:extLst>
                <a:ext uri="{FF2B5EF4-FFF2-40B4-BE49-F238E27FC236}">
                  <a16:creationId xmlns:a16="http://schemas.microsoft.com/office/drawing/2014/main" id="{C6EB56C1-AA8F-47DF-BB51-5EBD44E9B9CD}"/>
                </a:ext>
              </a:extLst>
            </p:cNvPr>
            <p:cNvSpPr/>
            <p:nvPr/>
          </p:nvSpPr>
          <p:spPr>
            <a:xfrm>
              <a:off x="9188824" y="1127661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乘號 11">
              <a:extLst>
                <a:ext uri="{FF2B5EF4-FFF2-40B4-BE49-F238E27FC236}">
                  <a16:creationId xmlns:a16="http://schemas.microsoft.com/office/drawing/2014/main" id="{B6C5AA1A-02FF-452F-A654-5A110CE66B23}"/>
                </a:ext>
              </a:extLst>
            </p:cNvPr>
            <p:cNvSpPr/>
            <p:nvPr/>
          </p:nvSpPr>
          <p:spPr>
            <a:xfrm>
              <a:off x="8426824" y="2725271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乘號 12">
              <a:extLst>
                <a:ext uri="{FF2B5EF4-FFF2-40B4-BE49-F238E27FC236}">
                  <a16:creationId xmlns:a16="http://schemas.microsoft.com/office/drawing/2014/main" id="{B07D3854-0930-48A1-BC74-53E408734526}"/>
                </a:ext>
              </a:extLst>
            </p:cNvPr>
            <p:cNvSpPr/>
            <p:nvPr/>
          </p:nvSpPr>
          <p:spPr>
            <a:xfrm>
              <a:off x="9188824" y="2725271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乘號 13">
              <a:extLst>
                <a:ext uri="{FF2B5EF4-FFF2-40B4-BE49-F238E27FC236}">
                  <a16:creationId xmlns:a16="http://schemas.microsoft.com/office/drawing/2014/main" id="{B3DF56B2-83CC-4C39-A54C-B88080337B96}"/>
                </a:ext>
              </a:extLst>
            </p:cNvPr>
            <p:cNvSpPr/>
            <p:nvPr/>
          </p:nvSpPr>
          <p:spPr>
            <a:xfrm>
              <a:off x="2501153" y="1123178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乘號 14">
              <a:extLst>
                <a:ext uri="{FF2B5EF4-FFF2-40B4-BE49-F238E27FC236}">
                  <a16:creationId xmlns:a16="http://schemas.microsoft.com/office/drawing/2014/main" id="{EBA7C0FC-2EDA-4FB1-8D4E-DDC2042BAB87}"/>
                </a:ext>
              </a:extLst>
            </p:cNvPr>
            <p:cNvSpPr/>
            <p:nvPr/>
          </p:nvSpPr>
          <p:spPr>
            <a:xfrm>
              <a:off x="3263153" y="1123178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乘號 15">
              <a:extLst>
                <a:ext uri="{FF2B5EF4-FFF2-40B4-BE49-F238E27FC236}">
                  <a16:creationId xmlns:a16="http://schemas.microsoft.com/office/drawing/2014/main" id="{D3EFE5B9-3AB9-4AD6-98FF-9DABEAC2B2D4}"/>
                </a:ext>
              </a:extLst>
            </p:cNvPr>
            <p:cNvSpPr/>
            <p:nvPr/>
          </p:nvSpPr>
          <p:spPr>
            <a:xfrm>
              <a:off x="2501153" y="2720788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乘號 16">
              <a:extLst>
                <a:ext uri="{FF2B5EF4-FFF2-40B4-BE49-F238E27FC236}">
                  <a16:creationId xmlns:a16="http://schemas.microsoft.com/office/drawing/2014/main" id="{64046A95-B385-4B51-B1C5-8099B99BF879}"/>
                </a:ext>
              </a:extLst>
            </p:cNvPr>
            <p:cNvSpPr/>
            <p:nvPr/>
          </p:nvSpPr>
          <p:spPr>
            <a:xfrm>
              <a:off x="3263153" y="2720788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乘號 17">
              <a:extLst>
                <a:ext uri="{FF2B5EF4-FFF2-40B4-BE49-F238E27FC236}">
                  <a16:creationId xmlns:a16="http://schemas.microsoft.com/office/drawing/2014/main" id="{CFEED37C-7E3E-452A-BA19-4C546401815D}"/>
                </a:ext>
              </a:extLst>
            </p:cNvPr>
            <p:cNvSpPr/>
            <p:nvPr/>
          </p:nvSpPr>
          <p:spPr>
            <a:xfrm>
              <a:off x="8435789" y="1127661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乘號 18">
              <a:extLst>
                <a:ext uri="{FF2B5EF4-FFF2-40B4-BE49-F238E27FC236}">
                  <a16:creationId xmlns:a16="http://schemas.microsoft.com/office/drawing/2014/main" id="{E52BE807-C156-4826-8185-FAF6EA90C65C}"/>
                </a:ext>
              </a:extLst>
            </p:cNvPr>
            <p:cNvSpPr/>
            <p:nvPr/>
          </p:nvSpPr>
          <p:spPr>
            <a:xfrm>
              <a:off x="9197789" y="1127661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乘號 19">
              <a:extLst>
                <a:ext uri="{FF2B5EF4-FFF2-40B4-BE49-F238E27FC236}">
                  <a16:creationId xmlns:a16="http://schemas.microsoft.com/office/drawing/2014/main" id="{591C699D-F1FA-4E14-9B81-D99AB81EC6B9}"/>
                </a:ext>
              </a:extLst>
            </p:cNvPr>
            <p:cNvSpPr/>
            <p:nvPr/>
          </p:nvSpPr>
          <p:spPr>
            <a:xfrm>
              <a:off x="8435789" y="2725271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乘號 20">
              <a:extLst>
                <a:ext uri="{FF2B5EF4-FFF2-40B4-BE49-F238E27FC236}">
                  <a16:creationId xmlns:a16="http://schemas.microsoft.com/office/drawing/2014/main" id="{CE158A61-704C-45E9-BF1C-49299BFE2CAE}"/>
                </a:ext>
              </a:extLst>
            </p:cNvPr>
            <p:cNvSpPr/>
            <p:nvPr/>
          </p:nvSpPr>
          <p:spPr>
            <a:xfrm>
              <a:off x="9197789" y="2725271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9B58D1F-F336-431C-BB67-3351A958F9DC}"/>
              </a:ext>
            </a:extLst>
          </p:cNvPr>
          <p:cNvGrpSpPr/>
          <p:nvPr/>
        </p:nvGrpSpPr>
        <p:grpSpPr>
          <a:xfrm>
            <a:off x="8589792" y="3750973"/>
            <a:ext cx="3291651" cy="475130"/>
            <a:chOff x="7976984" y="3376101"/>
            <a:chExt cx="3291651" cy="475130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D8BBA36-C29B-44CA-BFF6-1D5B589ACC56}"/>
                </a:ext>
              </a:extLst>
            </p:cNvPr>
            <p:cNvSpPr txBox="1"/>
            <p:nvPr/>
          </p:nvSpPr>
          <p:spPr>
            <a:xfrm>
              <a:off x="7976984" y="3429000"/>
              <a:ext cx="3013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Type-C 16 pin </a:t>
              </a:r>
              <a:r>
                <a:rPr lang="zh-TW" altLang="en-US" b="1" dirty="0">
                  <a:solidFill>
                    <a:srgbClr val="FF0000"/>
                  </a:solidFill>
                </a:rPr>
                <a:t>沒有的 </a:t>
              </a:r>
              <a:r>
                <a:rPr lang="en-US" altLang="zh-TW" b="1" dirty="0">
                  <a:solidFill>
                    <a:srgbClr val="FF0000"/>
                  </a:solidFill>
                </a:rPr>
                <a:t>pin</a:t>
              </a:r>
            </a:p>
          </p:txBody>
        </p:sp>
        <p:sp>
          <p:nvSpPr>
            <p:cNvPr id="23" name="乘號 22">
              <a:extLst>
                <a:ext uri="{FF2B5EF4-FFF2-40B4-BE49-F238E27FC236}">
                  <a16:creationId xmlns:a16="http://schemas.microsoft.com/office/drawing/2014/main" id="{8DDFE7A4-A94D-4C7F-B29A-15D518716DCE}"/>
                </a:ext>
              </a:extLst>
            </p:cNvPr>
            <p:cNvSpPr/>
            <p:nvPr/>
          </p:nvSpPr>
          <p:spPr>
            <a:xfrm>
              <a:off x="10712823" y="3376101"/>
              <a:ext cx="555812" cy="47513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9E50B3D-999F-4109-95F8-B719FF036860}"/>
              </a:ext>
            </a:extLst>
          </p:cNvPr>
          <p:cNvSpPr txBox="1"/>
          <p:nvPr/>
        </p:nvSpPr>
        <p:spPr>
          <a:xfrm>
            <a:off x="5120450" y="1079244"/>
            <a:ext cx="177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Type-C 24 pin 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E5C5B2E-5128-41F1-94CE-B33458E507C2}"/>
              </a:ext>
            </a:extLst>
          </p:cNvPr>
          <p:cNvSpPr/>
          <p:nvPr/>
        </p:nvSpPr>
        <p:spPr>
          <a:xfrm>
            <a:off x="5280211" y="1837165"/>
            <a:ext cx="1461247" cy="10149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4B2C2-0A73-4A4D-A8A6-10E96A4E53A5}"/>
              </a:ext>
            </a:extLst>
          </p:cNvPr>
          <p:cNvSpPr txBox="1"/>
          <p:nvPr/>
        </p:nvSpPr>
        <p:spPr>
          <a:xfrm>
            <a:off x="4635578" y="3327019"/>
            <a:ext cx="275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DATA (A6[DP1], A7[DN1], B7[DN2], B6[DP2])</a:t>
            </a:r>
            <a:endParaRPr lang="zh-TW" altLang="en-US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AA4FD4F-5543-4776-8B5C-4B140D855EF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6010835" y="2852070"/>
            <a:ext cx="744" cy="474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C13A636-50C3-47A6-B3FE-A81B79B65735}"/>
              </a:ext>
            </a:extLst>
          </p:cNvPr>
          <p:cNvSpPr txBox="1"/>
          <p:nvPr/>
        </p:nvSpPr>
        <p:spPr>
          <a:xfrm>
            <a:off x="1470212" y="4294094"/>
            <a:ext cx="91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CC1, CC2: </a:t>
            </a:r>
            <a:r>
              <a:rPr lang="zh-TW" altLang="en-US" dirty="0"/>
              <a:t>作為 </a:t>
            </a:r>
            <a:r>
              <a:rPr lang="en-US" altLang="zh-TW" dirty="0"/>
              <a:t>Device </a:t>
            </a:r>
            <a:r>
              <a:rPr lang="zh-TW" altLang="en-US" dirty="0"/>
              <a:t>要連接 </a:t>
            </a:r>
            <a:r>
              <a:rPr lang="en-US" altLang="zh-TW" dirty="0"/>
              <a:t>5.1 </a:t>
            </a:r>
            <a:r>
              <a:rPr lang="en-US" altLang="zh-TW" dirty="0" err="1"/>
              <a:t>kohm</a:t>
            </a:r>
            <a:r>
              <a:rPr lang="en-US" altLang="zh-TW" dirty="0"/>
              <a:t> </a:t>
            </a:r>
            <a:r>
              <a:rPr lang="zh-TW" altLang="en-US" dirty="0"/>
              <a:t>後接地，這樣才能識別。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5849D19-43E2-4B9C-AE17-C7C03A87AEA9}"/>
              </a:ext>
            </a:extLst>
          </p:cNvPr>
          <p:cNvSpPr txBox="1"/>
          <p:nvPr/>
        </p:nvSpPr>
        <p:spPr>
          <a:xfrm>
            <a:off x="9777285" y="5984661"/>
            <a:ext cx="226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hlinkClick r:id="rId3"/>
              </a:rPr>
              <a:t>USB</a:t>
            </a:r>
            <a:r>
              <a:rPr lang="zh-TW" altLang="en-US" dirty="0">
                <a:hlinkClick r:id="rId3"/>
              </a:rPr>
              <a:t> </a:t>
            </a:r>
            <a:r>
              <a:rPr lang="en-US" altLang="zh-TW" dirty="0">
                <a:hlinkClick r:id="rId3"/>
              </a:rPr>
              <a:t>Layout </a:t>
            </a:r>
            <a:r>
              <a:rPr lang="zh-TW" altLang="en-US" dirty="0">
                <a:hlinkClick r:id="rId3"/>
              </a:rPr>
              <a:t>參考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33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BC89197-A704-4505-9B43-CABC930A2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014" y="2668004"/>
            <a:ext cx="3791479" cy="98121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6EEEE29-EBF0-40BD-AD78-A5A1A1615F86}"/>
              </a:ext>
            </a:extLst>
          </p:cNvPr>
          <p:cNvSpPr txBox="1"/>
          <p:nvPr/>
        </p:nvSpPr>
        <p:spPr>
          <a:xfrm>
            <a:off x="1029250" y="3740438"/>
            <a:ext cx="4163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後，通常會透過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建立一個專案檔案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CE3CEF-9C64-4901-B688-86521FB97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8991" y="1289447"/>
            <a:ext cx="5325218" cy="359864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5E3A119-4A40-4BAF-855B-EA79881DD280}"/>
              </a:ext>
            </a:extLst>
          </p:cNvPr>
          <p:cNvSpPr txBox="1"/>
          <p:nvPr/>
        </p:nvSpPr>
        <p:spPr>
          <a:xfrm>
            <a:off x="6910097" y="5103074"/>
            <a:ext cx="4163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在專案檔點擊右鍵可以對專案新增檔案，例如原理圖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(SCH)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、走線圖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(PCB)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F862CB-C1E4-45A1-AF86-A7809070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8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B5AD6-88F4-4B46-9351-DDC45F7F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Sharing Circuit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5406-1785-483B-943E-0F9EDA99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50</a:t>
            </a:fld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13D6F2-A06C-4047-878F-E5E509DEB526}"/>
              </a:ext>
            </a:extLst>
          </p:cNvPr>
          <p:cNvSpPr txBox="1"/>
          <p:nvPr/>
        </p:nvSpPr>
        <p:spPr>
          <a:xfrm>
            <a:off x="9201149" y="760544"/>
            <a:ext cx="265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Loading sharing circuit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3B4BF1-B071-4407-BDDF-A77D15E8B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554" y="1698324"/>
            <a:ext cx="4591691" cy="309983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E15ED63-B15A-47C4-B730-FBE6634215C5}"/>
              </a:ext>
            </a:extLst>
          </p:cNvPr>
          <p:cNvSpPr txBox="1"/>
          <p:nvPr/>
        </p:nvSpPr>
        <p:spPr>
          <a:xfrm>
            <a:off x="6171788" y="1644214"/>
            <a:ext cx="57871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/>
              <a:t>VBUS_FILT</a:t>
            </a:r>
            <a:r>
              <a:rPr lang="zh-TW" altLang="en-US" dirty="0"/>
              <a:t> 會被下拉到 </a:t>
            </a:r>
            <a:r>
              <a:rPr lang="en-US" altLang="zh-TW" dirty="0"/>
              <a:t>GND</a:t>
            </a:r>
            <a:r>
              <a:rPr lang="zh-TW" altLang="en-US" dirty="0"/>
              <a:t>，此時 </a:t>
            </a:r>
            <a:r>
              <a:rPr lang="en-US" altLang="zh-TW" dirty="0"/>
              <a:t>PMOS</a:t>
            </a:r>
            <a:r>
              <a:rPr lang="zh-TW" altLang="en-US" dirty="0"/>
              <a:t> 處的 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b="1" baseline="-25000" dirty="0">
                <a:solidFill>
                  <a:srgbClr val="FF0000"/>
                </a:solidFill>
              </a:rPr>
              <a:t>G</a:t>
            </a:r>
            <a:r>
              <a:rPr lang="en-US" altLang="zh-TW" b="1" dirty="0">
                <a:solidFill>
                  <a:srgbClr val="FF0000"/>
                </a:solidFill>
              </a:rPr>
              <a:t> = 0V</a:t>
            </a:r>
            <a:r>
              <a:rPr lang="zh-TW" altLang="en-US" dirty="0"/>
              <a:t>，</a:t>
            </a:r>
            <a:r>
              <a:rPr lang="en-US" altLang="zh-TW" dirty="0"/>
              <a:t>V</a:t>
            </a:r>
            <a:r>
              <a:rPr lang="en-US" altLang="zh-TW" baseline="-25000" dirty="0"/>
              <a:t>S</a:t>
            </a:r>
            <a:r>
              <a:rPr lang="en-US" altLang="zh-TW" dirty="0"/>
              <a:t>(</a:t>
            </a:r>
            <a:r>
              <a:rPr lang="en-US" altLang="zh-TW" dirty="0" err="1"/>
              <a:t>V</a:t>
            </a:r>
            <a:r>
              <a:rPr lang="en-US" altLang="zh-TW" baseline="-25000" dirty="0" err="1"/>
              <a:t>Load</a:t>
            </a:r>
            <a:r>
              <a:rPr lang="en-US" altLang="zh-TW" dirty="0"/>
              <a:t>) = 0V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然而，</a:t>
            </a:r>
            <a:r>
              <a:rPr lang="en-US" altLang="zh-TW" dirty="0"/>
              <a:t>V</a:t>
            </a:r>
            <a:r>
              <a:rPr lang="en-US" altLang="zh-TW" baseline="-25000" dirty="0"/>
              <a:t>D</a:t>
            </a:r>
            <a:r>
              <a:rPr lang="en-US" altLang="zh-TW" dirty="0"/>
              <a:t> = BAT+</a:t>
            </a:r>
            <a:r>
              <a:rPr lang="zh-TW" altLang="en-US" dirty="0"/>
              <a:t> 是電池的電壓，由於</a:t>
            </a:r>
            <a:r>
              <a:rPr lang="en-US" altLang="zh-TW" dirty="0"/>
              <a:t>V</a:t>
            </a:r>
            <a:r>
              <a:rPr lang="en-US" altLang="zh-TW" baseline="-25000" dirty="0"/>
              <a:t>DS</a:t>
            </a:r>
            <a:r>
              <a:rPr lang="en-US" altLang="zh-TW" dirty="0"/>
              <a:t> &gt; 0.7 V</a:t>
            </a:r>
            <a:r>
              <a:rPr lang="zh-TW" altLang="en-US" dirty="0"/>
              <a:t>，因此下方的</a:t>
            </a:r>
            <a:r>
              <a:rPr lang="zh-TW" altLang="en-US" b="1" dirty="0">
                <a:solidFill>
                  <a:srgbClr val="FF0000"/>
                </a:solidFill>
              </a:rPr>
              <a:t>體二極體會導通</a:t>
            </a:r>
            <a:r>
              <a:rPr lang="zh-TW" altLang="en-US" dirty="0"/>
              <a:t>，此時，</a:t>
            </a:r>
            <a:r>
              <a:rPr lang="en-US" altLang="zh-TW" b="1" u="sng" dirty="0">
                <a:solidFill>
                  <a:srgbClr val="FF0000"/>
                </a:solidFill>
              </a:rPr>
              <a:t>V</a:t>
            </a:r>
            <a:r>
              <a:rPr lang="en-US" altLang="zh-TW" b="1" u="sng" baseline="-25000" dirty="0">
                <a:solidFill>
                  <a:srgbClr val="FF0000"/>
                </a:solidFill>
              </a:rPr>
              <a:t>S</a:t>
            </a:r>
            <a:r>
              <a:rPr lang="zh-TW" altLang="en-US" b="1" u="sng" dirty="0">
                <a:solidFill>
                  <a:srgbClr val="FF0000"/>
                </a:solidFill>
              </a:rPr>
              <a:t>的電壓會變成 </a:t>
            </a:r>
            <a:r>
              <a:rPr lang="en-US" altLang="zh-TW" b="1" u="sng" dirty="0">
                <a:solidFill>
                  <a:srgbClr val="FF0000"/>
                </a:solidFill>
              </a:rPr>
              <a:t>V</a:t>
            </a:r>
            <a:r>
              <a:rPr lang="en-US" altLang="zh-TW" b="1" u="sng" baseline="-25000" dirty="0">
                <a:solidFill>
                  <a:srgbClr val="FF0000"/>
                </a:solidFill>
              </a:rPr>
              <a:t>D </a:t>
            </a:r>
            <a:r>
              <a:rPr lang="en-US" altLang="zh-TW" b="1" u="sng" dirty="0">
                <a:solidFill>
                  <a:srgbClr val="FF0000"/>
                </a:solidFill>
              </a:rPr>
              <a:t>– 0.8 ~ V</a:t>
            </a:r>
            <a:r>
              <a:rPr lang="en-US" altLang="zh-TW" b="1" u="sng" baseline="-25000" dirty="0">
                <a:solidFill>
                  <a:srgbClr val="FF0000"/>
                </a:solidFill>
              </a:rPr>
              <a:t>D</a:t>
            </a:r>
            <a:r>
              <a:rPr lang="en-US" altLang="zh-TW" b="1" u="sng" dirty="0">
                <a:solidFill>
                  <a:srgbClr val="FF0000"/>
                </a:solidFill>
              </a:rPr>
              <a:t> – 1.2 (V)</a:t>
            </a:r>
            <a:r>
              <a:rPr lang="zh-TW" altLang="en-US" dirty="0"/>
              <a:t>，此時允許的最大電流記做 </a:t>
            </a:r>
            <a:r>
              <a:rPr lang="en-US" altLang="zh-TW" dirty="0"/>
              <a:t>I</a:t>
            </a:r>
            <a:r>
              <a:rPr lang="en-US" altLang="zh-TW" baseline="-25000" dirty="0"/>
              <a:t>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由於上述的改變，使 </a:t>
            </a:r>
            <a:r>
              <a:rPr lang="en-US" altLang="zh-TW" dirty="0"/>
              <a:t>V</a:t>
            </a:r>
            <a:r>
              <a:rPr lang="en-US" altLang="zh-TW" baseline="-25000" dirty="0"/>
              <a:t>GS</a:t>
            </a:r>
            <a:r>
              <a:rPr lang="zh-TW" altLang="en-US" dirty="0"/>
              <a:t> 也改變了，電池電壓約為 </a:t>
            </a:r>
            <a:r>
              <a:rPr lang="en-US" altLang="zh-TW" dirty="0"/>
              <a:t>2.7 – 4.2 (V)</a:t>
            </a:r>
            <a:r>
              <a:rPr lang="zh-TW" altLang="en-US" dirty="0"/>
              <a:t>，所以</a:t>
            </a:r>
            <a:r>
              <a:rPr lang="en-US" altLang="zh-TW" dirty="0"/>
              <a:t>V</a:t>
            </a:r>
            <a:r>
              <a:rPr lang="en-US" altLang="zh-TW" baseline="-25000" dirty="0"/>
              <a:t>GS</a:t>
            </a:r>
            <a:r>
              <a:rPr lang="zh-TW" altLang="en-US" dirty="0"/>
              <a:t>的範圍是 </a:t>
            </a:r>
            <a:r>
              <a:rPr lang="en-US" altLang="zh-TW" dirty="0"/>
              <a:t>-1.9V ~ -1.5V</a:t>
            </a:r>
            <a:r>
              <a:rPr lang="zh-TW" altLang="en-US" dirty="0"/>
              <a:t>，</a:t>
            </a:r>
            <a:r>
              <a:rPr lang="zh-TW" altLang="en-US" b="1" dirty="0">
                <a:solidFill>
                  <a:srgbClr val="FF0000"/>
                </a:solidFill>
              </a:rPr>
              <a:t>比 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b="1" baseline="-25000" dirty="0">
                <a:solidFill>
                  <a:srgbClr val="FF0000"/>
                </a:solidFill>
              </a:rPr>
              <a:t>GS(</a:t>
            </a:r>
            <a:r>
              <a:rPr lang="en-US" altLang="zh-TW" b="1" baseline="-25000" dirty="0" err="1">
                <a:solidFill>
                  <a:srgbClr val="FF0000"/>
                </a:solidFill>
              </a:rPr>
              <a:t>th</a:t>
            </a:r>
            <a:r>
              <a:rPr lang="en-US" altLang="zh-TW" b="1" baseline="-25000" dirty="0">
                <a:solidFill>
                  <a:srgbClr val="FF0000"/>
                </a:solidFill>
              </a:rPr>
              <a:t>)</a:t>
            </a:r>
            <a:r>
              <a:rPr lang="zh-TW" altLang="en-US" b="1" dirty="0">
                <a:solidFill>
                  <a:srgbClr val="FF0000"/>
                </a:solidFill>
              </a:rPr>
              <a:t>更負</a:t>
            </a:r>
            <a:r>
              <a:rPr lang="zh-TW" altLang="en-US" dirty="0"/>
              <a:t>，此時 </a:t>
            </a:r>
            <a:r>
              <a:rPr lang="en-US" altLang="zh-TW" dirty="0"/>
              <a:t>PMOS </a:t>
            </a:r>
            <a:r>
              <a:rPr lang="zh-TW" altLang="en-US" dirty="0"/>
              <a:t>導通，電池的電流開始由 </a:t>
            </a:r>
            <a:r>
              <a:rPr lang="en-US" altLang="zh-TW" dirty="0" err="1"/>
              <a:t>R</a:t>
            </a:r>
            <a:r>
              <a:rPr lang="en-US" altLang="zh-TW" baseline="-25000" dirty="0" err="1"/>
              <a:t>ds</a:t>
            </a:r>
            <a:r>
              <a:rPr lang="en-US" altLang="zh-TW" baseline="-25000" dirty="0"/>
              <a:t>(on) </a:t>
            </a:r>
            <a:r>
              <a:rPr lang="zh-TW" altLang="en-US" dirty="0"/>
              <a:t>流往 </a:t>
            </a:r>
            <a:r>
              <a:rPr lang="en-US" altLang="zh-TW" dirty="0" err="1"/>
              <a:t>V</a:t>
            </a:r>
            <a:r>
              <a:rPr lang="en-US" altLang="zh-TW" baseline="-25000" dirty="0" err="1"/>
              <a:t>load</a:t>
            </a:r>
            <a:endParaRPr lang="zh-TW" altLang="en-US" baseline="-25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值得注意的是，</a:t>
            </a:r>
            <a:r>
              <a:rPr lang="en-US" altLang="zh-TW" dirty="0"/>
              <a:t>SS34</a:t>
            </a:r>
            <a:r>
              <a:rPr lang="zh-TW" altLang="en-US" dirty="0"/>
              <a:t> 會有漏電流</a:t>
            </a:r>
            <a:r>
              <a:rPr lang="en-US" altLang="zh-TW" dirty="0"/>
              <a:t>(</a:t>
            </a:r>
            <a:r>
              <a:rPr lang="zh-TW" altLang="en-US" dirty="0"/>
              <a:t>見下一張投影片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EB094A-3756-4B29-BF13-5CDC6B242D72}"/>
              </a:ext>
            </a:extLst>
          </p:cNvPr>
          <p:cNvSpPr txBox="1"/>
          <p:nvPr/>
        </p:nvSpPr>
        <p:spPr>
          <a:xfrm>
            <a:off x="2904564" y="3446929"/>
            <a:ext cx="2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039906-DE87-4013-AB47-3845F0C90728}"/>
              </a:ext>
            </a:extLst>
          </p:cNvPr>
          <p:cNvSpPr txBox="1"/>
          <p:nvPr/>
        </p:nvSpPr>
        <p:spPr>
          <a:xfrm>
            <a:off x="3846297" y="3446929"/>
            <a:ext cx="2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80600AF-B0DC-4491-B3F6-EDE36424EA5C}"/>
              </a:ext>
            </a:extLst>
          </p:cNvPr>
          <p:cNvSpPr txBox="1"/>
          <p:nvPr/>
        </p:nvSpPr>
        <p:spPr>
          <a:xfrm>
            <a:off x="3527607" y="2739958"/>
            <a:ext cx="2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2CB8024-39C9-4D52-B174-B83F67AA3761}"/>
              </a:ext>
            </a:extLst>
          </p:cNvPr>
          <p:cNvSpPr txBox="1"/>
          <p:nvPr/>
        </p:nvSpPr>
        <p:spPr>
          <a:xfrm>
            <a:off x="6065893" y="1258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當 </a:t>
            </a:r>
            <a:r>
              <a:rPr lang="en-US" altLang="zh-TW" b="1" dirty="0">
                <a:solidFill>
                  <a:srgbClr val="FF0000"/>
                </a:solidFill>
              </a:rPr>
              <a:t>VBUS</a:t>
            </a:r>
            <a:r>
              <a:rPr lang="zh-TW" altLang="en-US" b="1" dirty="0">
                <a:solidFill>
                  <a:srgbClr val="FF0000"/>
                </a:solidFill>
              </a:rPr>
              <a:t> 未接入時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122C79F-86EC-48A9-9C13-FAF70C3DEFCE}"/>
              </a:ext>
            </a:extLst>
          </p:cNvPr>
          <p:cNvSpPr/>
          <p:nvPr/>
        </p:nvSpPr>
        <p:spPr>
          <a:xfrm>
            <a:off x="3464619" y="3399291"/>
            <a:ext cx="210671" cy="2106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11703C3-920D-4B2C-A087-8A5EE59ADDC6}"/>
              </a:ext>
            </a:extLst>
          </p:cNvPr>
          <p:cNvCxnSpPr/>
          <p:nvPr/>
        </p:nvCxnSpPr>
        <p:spPr>
          <a:xfrm>
            <a:off x="3714953" y="3639671"/>
            <a:ext cx="507423" cy="322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C6EDD-6BB1-4E25-B015-3760094E5339}"/>
              </a:ext>
            </a:extLst>
          </p:cNvPr>
          <p:cNvSpPr txBox="1"/>
          <p:nvPr/>
        </p:nvSpPr>
        <p:spPr>
          <a:xfrm>
            <a:off x="4189670" y="3842266"/>
            <a:ext cx="111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體二極體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8D43167-87DA-4CF6-A59E-203431ED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97456"/>
            <a:ext cx="12192000" cy="33714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C487D5-69CC-4D39-B6CB-776D6386DDE5}"/>
              </a:ext>
            </a:extLst>
          </p:cNvPr>
          <p:cNvSpPr txBox="1"/>
          <p:nvPr/>
        </p:nvSpPr>
        <p:spPr>
          <a:xfrm>
            <a:off x="3131434" y="4211598"/>
            <a:ext cx="1960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-apple-system"/>
              </a:rPr>
              <a:t>SI2301CDS-T1-GE3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4CE4DCD-0DCF-46DE-9793-E6B96E3F6398}"/>
              </a:ext>
            </a:extLst>
          </p:cNvPr>
          <p:cNvSpPr txBox="1"/>
          <p:nvPr/>
        </p:nvSpPr>
        <p:spPr>
          <a:xfrm>
            <a:off x="0" y="5379685"/>
            <a:ext cx="2659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-apple-system"/>
              </a:rPr>
              <a:t>SI2301CDS-T1-GE3 (PMOS)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92AC2E9-842B-4BB3-9FD9-902D7B09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69910"/>
            <a:ext cx="12192000" cy="327546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CC49F26-87D9-45A4-8E53-84CEDA309229}"/>
              </a:ext>
            </a:extLst>
          </p:cNvPr>
          <p:cNvSpPr/>
          <p:nvPr/>
        </p:nvSpPr>
        <p:spPr>
          <a:xfrm>
            <a:off x="9448800" y="6097456"/>
            <a:ext cx="1999129" cy="3954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BAEB5216-6A2C-4F6C-85D9-F2DC6F2BFE6E}"/>
              </a:ext>
            </a:extLst>
          </p:cNvPr>
          <p:cNvSpPr/>
          <p:nvPr/>
        </p:nvSpPr>
        <p:spPr>
          <a:xfrm>
            <a:off x="8530757" y="5749017"/>
            <a:ext cx="2917172" cy="3954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127F4BC-FBAC-4AF8-B431-7A2A6B2CFB24}"/>
              </a:ext>
            </a:extLst>
          </p:cNvPr>
          <p:cNvSpPr txBox="1"/>
          <p:nvPr/>
        </p:nvSpPr>
        <p:spPr>
          <a:xfrm>
            <a:off x="5241409" y="3115569"/>
            <a:ext cx="111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V</a:t>
            </a:r>
            <a:r>
              <a:rPr lang="en-US" altLang="zh-TW" baseline="-25000" dirty="0" err="1"/>
              <a:t>Load</a:t>
            </a:r>
            <a:endParaRPr lang="zh-TW" altLang="en-US" baseline="-25000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4D60C7F-51D4-4BD2-9049-6FB0458F53BA}"/>
              </a:ext>
            </a:extLst>
          </p:cNvPr>
          <p:cNvSpPr/>
          <p:nvPr/>
        </p:nvSpPr>
        <p:spPr>
          <a:xfrm>
            <a:off x="3823443" y="5749017"/>
            <a:ext cx="1134040" cy="7438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1" name="表格 31">
            <a:extLst>
              <a:ext uri="{FF2B5EF4-FFF2-40B4-BE49-F238E27FC236}">
                <a16:creationId xmlns:a16="http://schemas.microsoft.com/office/drawing/2014/main" id="{A3B413D4-770C-495A-8B3A-907883316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60569"/>
              </p:ext>
            </p:extLst>
          </p:nvPr>
        </p:nvGraphicFramePr>
        <p:xfrm>
          <a:off x="0" y="4811310"/>
          <a:ext cx="5678598" cy="554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299">
                  <a:extLst>
                    <a:ext uri="{9D8B030D-6E8A-4147-A177-3AD203B41FA5}">
                      <a16:colId xmlns:a16="http://schemas.microsoft.com/office/drawing/2014/main" val="1994813310"/>
                    </a:ext>
                  </a:extLst>
                </a:gridCol>
                <a:gridCol w="2839299">
                  <a:extLst>
                    <a:ext uri="{9D8B030D-6E8A-4147-A177-3AD203B41FA5}">
                      <a16:colId xmlns:a16="http://schemas.microsoft.com/office/drawing/2014/main" val="818950248"/>
                    </a:ext>
                  </a:extLst>
                </a:gridCol>
              </a:tblGrid>
              <a:tr h="25908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TW" sz="1400" dirty="0"/>
                        <a:t>BAT+(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altLang="zh-TW" sz="1400" b="1" baseline="-2500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en-US" altLang="zh-TW" sz="1400" dirty="0"/>
                        <a:t>)@2.7V</a:t>
                      </a:r>
                      <a:endParaRPr lang="zh-TW" altLang="en-US" sz="1400" dirty="0"/>
                    </a:p>
                  </a:txBody>
                  <a:tcPr marL="63884" marR="63884" marT="31942" marB="3194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-1.9V ~ -1.5V</a:t>
                      </a:r>
                      <a:endParaRPr lang="zh-TW" altLang="en-US" sz="1400" dirty="0"/>
                    </a:p>
                  </a:txBody>
                  <a:tcPr marL="63884" marR="63884" marT="31942" marB="31942"/>
                </a:tc>
                <a:extLst>
                  <a:ext uri="{0D108BD9-81ED-4DB2-BD59-A6C34878D82A}">
                    <a16:rowId xmlns:a16="http://schemas.microsoft.com/office/drawing/2014/main" val="614481004"/>
                  </a:ext>
                </a:extLst>
              </a:tr>
              <a:tr h="25908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TW" sz="1400" b="1" dirty="0"/>
                        <a:t>BAT+(</a:t>
                      </a:r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altLang="zh-TW" sz="1400" b="1" baseline="-2500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altLang="zh-TW" sz="1400" b="1" dirty="0"/>
                        <a:t>)@4.2V</a:t>
                      </a:r>
                      <a:endParaRPr lang="zh-TW" altLang="en-US" sz="1400" b="1" dirty="0"/>
                    </a:p>
                  </a:txBody>
                  <a:tcPr marL="63884" marR="63884" marT="31942" marB="3194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/>
                        <a:t>-3.4V ~ -3V</a:t>
                      </a:r>
                      <a:endParaRPr lang="zh-TW" altLang="en-US" sz="1400" b="1" dirty="0"/>
                    </a:p>
                  </a:txBody>
                  <a:tcPr marL="63884" marR="63884" marT="31942" marB="31942"/>
                </a:tc>
                <a:extLst>
                  <a:ext uri="{0D108BD9-81ED-4DB2-BD59-A6C34878D82A}">
                    <a16:rowId xmlns:a16="http://schemas.microsoft.com/office/drawing/2014/main" val="1174399815"/>
                  </a:ext>
                </a:extLst>
              </a:tr>
            </a:tbl>
          </a:graphicData>
        </a:graphic>
      </p:graphicFrame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3B89175-8BD1-42D0-AE8D-4BD4A51116D5}"/>
              </a:ext>
            </a:extLst>
          </p:cNvPr>
          <p:cNvCxnSpPr>
            <a:cxnSpLocks/>
          </p:cNvCxnSpPr>
          <p:nvPr/>
        </p:nvCxnSpPr>
        <p:spPr>
          <a:xfrm flipH="1">
            <a:off x="5581821" y="3248243"/>
            <a:ext cx="783522" cy="1497218"/>
          </a:xfrm>
          <a:prstGeom prst="straightConnector1">
            <a:avLst/>
          </a:prstGeom>
          <a:ln w="3810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C98898AA-7B43-491D-B7F3-AC960FCCAB93}"/>
              </a:ext>
            </a:extLst>
          </p:cNvPr>
          <p:cNvCxnSpPr>
            <a:cxnSpLocks/>
          </p:cNvCxnSpPr>
          <p:nvPr/>
        </p:nvCxnSpPr>
        <p:spPr>
          <a:xfrm flipH="1">
            <a:off x="1082143" y="3478306"/>
            <a:ext cx="614852" cy="322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63115CD-F18A-4D36-916D-B6E621CBF80C}"/>
              </a:ext>
            </a:extLst>
          </p:cNvPr>
          <p:cNvSpPr txBox="1"/>
          <p:nvPr/>
        </p:nvSpPr>
        <p:spPr>
          <a:xfrm>
            <a:off x="99241" y="3821928"/>
            <a:ext cx="111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下拉電阻</a:t>
            </a:r>
          </a:p>
        </p:txBody>
      </p:sp>
    </p:spTree>
    <p:extLst>
      <p:ext uri="{BB962C8B-B14F-4D97-AF65-F5344CB8AC3E}">
        <p14:creationId xmlns:p14="http://schemas.microsoft.com/office/powerpoint/2010/main" val="3170165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B5AD6-88F4-4B46-9351-DDC45F7F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Sharing Circuit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5406-1785-483B-943E-0F9EDA99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C06FF4-6930-4CA7-A7A1-D5CBF357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9" y="1751958"/>
            <a:ext cx="4769401" cy="408280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B865475-E125-42D3-B495-90960CA5F4E1}"/>
              </a:ext>
            </a:extLst>
          </p:cNvPr>
          <p:cNvSpPr txBox="1"/>
          <p:nvPr/>
        </p:nvSpPr>
        <p:spPr>
          <a:xfrm>
            <a:off x="2072182" y="1382626"/>
            <a:ext cx="143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MDD, SS34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8DE3E2-AA59-4AEE-8C99-B2A096ABF531}"/>
              </a:ext>
            </a:extLst>
          </p:cNvPr>
          <p:cNvSpPr txBox="1"/>
          <p:nvPr/>
        </p:nvSpPr>
        <p:spPr>
          <a:xfrm>
            <a:off x="5706211" y="1382626"/>
            <a:ext cx="6233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SS34</a:t>
            </a:r>
            <a:r>
              <a:rPr lang="zh-TW" altLang="en-US" dirty="0"/>
              <a:t> 允許最大 </a:t>
            </a:r>
            <a:r>
              <a:rPr lang="en-US" altLang="zh-TW" dirty="0"/>
              <a:t>40 V </a:t>
            </a:r>
            <a:r>
              <a:rPr lang="zh-TW" altLang="en-US" dirty="0"/>
              <a:t>的 </a:t>
            </a:r>
            <a:r>
              <a:rPr lang="en-US" altLang="zh-TW" dirty="0"/>
              <a:t>reverse voltage</a:t>
            </a:r>
            <a:r>
              <a:rPr lang="zh-TW" altLang="en-US" dirty="0"/>
              <a:t>，</a:t>
            </a:r>
            <a:r>
              <a:rPr lang="en-US" altLang="zh-TW" dirty="0"/>
              <a:t>V</a:t>
            </a:r>
            <a:r>
              <a:rPr lang="en-US" altLang="zh-TW" baseline="-25000" dirty="0"/>
              <a:t>S</a:t>
            </a:r>
            <a:r>
              <a:rPr lang="en-US" altLang="zh-TW" dirty="0"/>
              <a:t> </a:t>
            </a:r>
            <a:r>
              <a:rPr lang="zh-TW" altLang="en-US" dirty="0"/>
              <a:t>最大的值在</a:t>
            </a:r>
            <a:r>
              <a:rPr lang="en-US" altLang="zh-TW" dirty="0"/>
              <a:t>PMOS</a:t>
            </a:r>
            <a:r>
              <a:rPr lang="zh-TW" altLang="en-US" dirty="0"/>
              <a:t> 導通後為 </a:t>
            </a:r>
            <a:r>
              <a:rPr lang="en-US" altLang="zh-TW" dirty="0"/>
              <a:t>V</a:t>
            </a:r>
            <a:r>
              <a:rPr lang="en-US" altLang="zh-TW" baseline="-25000" dirty="0"/>
              <a:t>D</a:t>
            </a:r>
            <a:r>
              <a:rPr lang="en-US" altLang="zh-TW" dirty="0"/>
              <a:t> – </a:t>
            </a:r>
            <a:r>
              <a:rPr lang="en-US" altLang="zh-TW" dirty="0" err="1"/>
              <a:t>R</a:t>
            </a:r>
            <a:r>
              <a:rPr lang="en-US" altLang="zh-TW" baseline="-25000" dirty="0" err="1"/>
              <a:t>ds</a:t>
            </a:r>
            <a:r>
              <a:rPr lang="en-US" altLang="zh-TW" baseline="-25000" dirty="0"/>
              <a:t>(on) </a:t>
            </a:r>
            <a:r>
              <a:rPr lang="en-US" altLang="zh-TW" dirty="0"/>
              <a:t>* I</a:t>
            </a:r>
            <a:r>
              <a:rPr lang="en-US" altLang="zh-TW" baseline="-25000" dirty="0"/>
              <a:t>d</a:t>
            </a:r>
            <a:r>
              <a:rPr lang="zh-TW" altLang="en-US" dirty="0"/>
              <a:t>，</a:t>
            </a:r>
            <a:r>
              <a:rPr lang="en-US" altLang="zh-TW" dirty="0"/>
              <a:t>HAND </a:t>
            </a:r>
            <a:r>
              <a:rPr lang="zh-TW" altLang="en-US" dirty="0"/>
              <a:t>系統 </a:t>
            </a:r>
            <a:r>
              <a:rPr lang="en-US" altLang="zh-TW" dirty="0"/>
              <a:t>I</a:t>
            </a:r>
            <a:r>
              <a:rPr lang="en-US" altLang="zh-TW" baseline="-25000" dirty="0"/>
              <a:t>d </a:t>
            </a:r>
            <a:r>
              <a:rPr lang="zh-TW" altLang="en-US" dirty="0"/>
              <a:t>最大應不超過 </a:t>
            </a:r>
            <a:r>
              <a:rPr lang="en-US" altLang="zh-TW" dirty="0"/>
              <a:t>2 A(</a:t>
            </a:r>
            <a:r>
              <a:rPr lang="zh-TW" altLang="en-US" dirty="0"/>
              <a:t>此處使用 </a:t>
            </a:r>
            <a:r>
              <a:rPr lang="en-US" altLang="zh-TW" dirty="0"/>
              <a:t>2.8A</a:t>
            </a:r>
            <a:r>
              <a:rPr lang="zh-TW" altLang="en-US" dirty="0"/>
              <a:t> 計算</a:t>
            </a:r>
            <a:r>
              <a:rPr lang="en-US" altLang="zh-TW" dirty="0"/>
              <a:t>)</a:t>
            </a:r>
            <a:r>
              <a:rPr lang="zh-TW" altLang="en-US" dirty="0"/>
              <a:t>，透過左圖得知在 </a:t>
            </a:r>
            <a:r>
              <a:rPr lang="en-US" altLang="zh-TW" dirty="0"/>
              <a:t>V</a:t>
            </a:r>
            <a:r>
              <a:rPr lang="en-US" altLang="zh-TW" baseline="-25000" dirty="0"/>
              <a:t>S </a:t>
            </a:r>
            <a:r>
              <a:rPr lang="en-US" altLang="zh-TW" dirty="0"/>
              <a:t>= 4.2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0.112*2.8 = 3.87 (V)</a:t>
            </a:r>
            <a:r>
              <a:rPr lang="zh-TW" altLang="en-US" dirty="0"/>
              <a:t>，約為 </a:t>
            </a:r>
            <a:r>
              <a:rPr lang="en-US" altLang="zh-TW" dirty="0"/>
              <a:t>40 V</a:t>
            </a:r>
            <a:r>
              <a:rPr lang="zh-TW" altLang="en-US" dirty="0"/>
              <a:t> 的 </a:t>
            </a:r>
            <a:r>
              <a:rPr lang="en-US" altLang="zh-TW" dirty="0"/>
              <a:t>1/10</a:t>
            </a:r>
            <a:r>
              <a:rPr lang="zh-TW" altLang="en-US" dirty="0"/>
              <a:t>，在 </a:t>
            </a:r>
            <a:r>
              <a:rPr lang="en-US" altLang="zh-TW" dirty="0"/>
              <a:t>75</a:t>
            </a:r>
            <a:r>
              <a:rPr lang="zh-TW" altLang="en-US" dirty="0"/>
              <a:t> 度約為 </a:t>
            </a:r>
            <a:r>
              <a:rPr lang="en-US" altLang="zh-TW" dirty="0"/>
              <a:t>0.1 mA</a:t>
            </a:r>
            <a:r>
              <a:rPr lang="zh-TW" altLang="en-US" dirty="0"/>
              <a:t>，因此 </a:t>
            </a:r>
            <a:r>
              <a:rPr lang="en-US" altLang="zh-TW" dirty="0"/>
              <a:t>VBUS_FILT</a:t>
            </a:r>
            <a:r>
              <a:rPr lang="zh-TW" altLang="en-US" dirty="0"/>
              <a:t> 會被下拉電阻拉升至 </a:t>
            </a:r>
            <a:r>
              <a:rPr lang="en-US" altLang="zh-TW" dirty="0"/>
              <a:t>0.1 mA * 1k ohm = 0.1V</a:t>
            </a:r>
            <a:r>
              <a:rPr lang="zh-TW" altLang="en-US" dirty="0"/>
              <a:t>，這個值也會影響到 </a:t>
            </a:r>
            <a:r>
              <a:rPr lang="en-US" altLang="zh-TW" dirty="0"/>
              <a:t>VG</a:t>
            </a:r>
            <a:r>
              <a:rPr lang="zh-TW" altLang="en-US" dirty="0"/>
              <a:t>，所以要謹慎挑選下拉電阻值</a:t>
            </a:r>
            <a:r>
              <a:rPr lang="en-US" altLang="zh-TW" dirty="0"/>
              <a:t>(</a:t>
            </a:r>
            <a:r>
              <a:rPr lang="zh-TW" altLang="en-US" dirty="0"/>
              <a:t>這個只是初步估計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923409-9DA9-40D7-9E14-60335CE60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03" y="3358849"/>
            <a:ext cx="6105957" cy="241540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08FD45-DAB4-47C9-BFD1-62B7CCA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37293"/>
            <a:ext cx="12192000" cy="655582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652D717-35DE-454D-9C66-14BADA94F39B}"/>
              </a:ext>
            </a:extLst>
          </p:cNvPr>
          <p:cNvSpPr/>
          <p:nvPr/>
        </p:nvSpPr>
        <p:spPr>
          <a:xfrm>
            <a:off x="5566305" y="5834762"/>
            <a:ext cx="2367460" cy="3150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8AD2B2E-9840-4DDE-B658-83D28FA5562A}"/>
              </a:ext>
            </a:extLst>
          </p:cNvPr>
          <p:cNvCxnSpPr/>
          <p:nvPr/>
        </p:nvCxnSpPr>
        <p:spPr>
          <a:xfrm>
            <a:off x="1622612" y="2519082"/>
            <a:ext cx="0" cy="267148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BBEBD1E-98CC-48D7-BC5F-162DEE9646F9}"/>
              </a:ext>
            </a:extLst>
          </p:cNvPr>
          <p:cNvCxnSpPr/>
          <p:nvPr/>
        </p:nvCxnSpPr>
        <p:spPr>
          <a:xfrm flipH="1">
            <a:off x="1622612" y="3639671"/>
            <a:ext cx="242047" cy="224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3EA50F-E1EB-4E0F-B886-B176C1A8C0F2}"/>
              </a:ext>
            </a:extLst>
          </p:cNvPr>
          <p:cNvSpPr txBox="1"/>
          <p:nvPr/>
        </p:nvSpPr>
        <p:spPr>
          <a:xfrm>
            <a:off x="2072182" y="3505200"/>
            <a:ext cx="115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~0.1 mA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AA811D-95C3-4B2E-B035-A6E176907D77}"/>
              </a:ext>
            </a:extLst>
          </p:cNvPr>
          <p:cNvSpPr txBox="1"/>
          <p:nvPr/>
        </p:nvSpPr>
        <p:spPr>
          <a:xfrm>
            <a:off x="10710161" y="797111"/>
            <a:ext cx="1264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5"/>
              </a:rPr>
              <a:t>下拉電阻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9634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B5AD6-88F4-4B46-9351-DDC45F7F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Sharing Circuit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5406-1785-483B-943E-0F9EDA99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52</a:t>
            </a:fld>
            <a:endParaRPr 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23900F-E816-4E2A-8AEA-82F119C84655}"/>
              </a:ext>
            </a:extLst>
          </p:cNvPr>
          <p:cNvSpPr txBox="1"/>
          <p:nvPr/>
        </p:nvSpPr>
        <p:spPr>
          <a:xfrm>
            <a:off x="5805917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當 </a:t>
            </a:r>
            <a:r>
              <a:rPr lang="en-US" altLang="zh-TW" b="1" dirty="0">
                <a:solidFill>
                  <a:srgbClr val="FF0000"/>
                </a:solidFill>
              </a:rPr>
              <a:t>VBUS</a:t>
            </a:r>
            <a:r>
              <a:rPr lang="zh-TW" altLang="en-US" b="1" dirty="0">
                <a:solidFill>
                  <a:srgbClr val="FF0000"/>
                </a:solidFill>
              </a:rPr>
              <a:t> 接入時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8A5E74E-6A5B-4AB6-9B25-6E52558B0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118" y="2146560"/>
            <a:ext cx="4591691" cy="3099838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DB1128-2B94-467C-B1A6-F7C0417C3A02}"/>
              </a:ext>
            </a:extLst>
          </p:cNvPr>
          <p:cNvSpPr txBox="1"/>
          <p:nvPr/>
        </p:nvSpPr>
        <p:spPr>
          <a:xfrm>
            <a:off x="5880847" y="19618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VBUS_FILT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5V</a:t>
            </a:r>
            <a:r>
              <a:rPr lang="zh-TW" altLang="en-US" dirty="0"/>
              <a:t>，此時 </a:t>
            </a:r>
            <a:r>
              <a:rPr lang="en-US" altLang="zh-TW" dirty="0"/>
              <a:t>SS34 </a:t>
            </a:r>
            <a:r>
              <a:rPr lang="zh-TW" altLang="en-US" dirty="0"/>
              <a:t>導通，而 </a:t>
            </a:r>
            <a:r>
              <a:rPr lang="en-US" altLang="zh-TW" dirty="0"/>
              <a:t>PMOS</a:t>
            </a:r>
            <a:r>
              <a:rPr lang="zh-TW" altLang="en-US" dirty="0"/>
              <a:t> 由於</a:t>
            </a:r>
            <a:r>
              <a:rPr lang="en-US" altLang="zh-TW" dirty="0"/>
              <a:t>VGS = 0V</a:t>
            </a:r>
            <a:r>
              <a:rPr lang="zh-TW" altLang="en-US" dirty="0"/>
              <a:t> 所以關閉</a:t>
            </a:r>
            <a:r>
              <a:rPr lang="en-US" altLang="zh-TW" dirty="0"/>
              <a:t>(</a:t>
            </a:r>
            <a:r>
              <a:rPr lang="zh-TW" altLang="en-US" dirty="0"/>
              <a:t>避免回流至電池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8222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5B93D-C4BE-42F0-8924-CB75FC00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開關電路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E5D483-62B2-4FE1-8F8A-2AA7DB904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552" y="1690688"/>
            <a:ext cx="1632662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2403F-74DB-4B23-990D-6FEFF07B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D9C046-BD4D-45BE-971D-53B8C067FA4A}"/>
              </a:ext>
            </a:extLst>
          </p:cNvPr>
          <p:cNvSpPr txBox="1"/>
          <p:nvPr/>
        </p:nvSpPr>
        <p:spPr>
          <a:xfrm>
            <a:off x="3083858" y="5663880"/>
            <a:ext cx="148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High enable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88E83F-52EB-4D0A-AEE8-535C02C5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456" y="2161998"/>
            <a:ext cx="1876687" cy="12670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F3853E5-A1AE-40F4-8B7D-6FD01001EB24}"/>
              </a:ext>
            </a:extLst>
          </p:cNvPr>
          <p:cNvSpPr txBox="1"/>
          <p:nvPr/>
        </p:nvSpPr>
        <p:spPr>
          <a:xfrm>
            <a:off x="8319247" y="3751612"/>
            <a:ext cx="272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1, 2 </a:t>
            </a:r>
            <a:r>
              <a:rPr lang="zh-TW" altLang="en-US" dirty="0"/>
              <a:t>常導通</a:t>
            </a:r>
            <a:endParaRPr lang="en-US" altLang="zh-TW" dirty="0"/>
          </a:p>
          <a:p>
            <a:r>
              <a:rPr lang="en-US" altLang="zh-TW" dirty="0"/>
              <a:t>3, 4</a:t>
            </a:r>
            <a:r>
              <a:rPr lang="zh-TW" altLang="en-US" dirty="0"/>
              <a:t> 常導通</a:t>
            </a:r>
            <a:endParaRPr lang="en-US" altLang="zh-TW" dirty="0"/>
          </a:p>
          <a:p>
            <a:r>
              <a:rPr lang="zh-TW" altLang="en-US" dirty="0"/>
              <a:t>當按下按鈕時，</a:t>
            </a:r>
            <a:r>
              <a:rPr lang="en-US" altLang="zh-TW" dirty="0"/>
              <a:t>1,2,3,4 </a:t>
            </a:r>
            <a:r>
              <a:rPr lang="zh-TW" altLang="en-US" dirty="0"/>
              <a:t>都導通，這是輕觸開關</a:t>
            </a:r>
          </a:p>
        </p:txBody>
      </p:sp>
    </p:spTree>
    <p:extLst>
      <p:ext uri="{BB962C8B-B14F-4D97-AF65-F5344CB8AC3E}">
        <p14:creationId xmlns:p14="http://schemas.microsoft.com/office/powerpoint/2010/main" val="228849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DC6E2-C19B-4CB5-94C6-22CA7EED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MOSFET Gate </a:t>
            </a:r>
            <a:r>
              <a:rPr lang="zh-TW" altLang="en-US" dirty="0"/>
              <a:t>串接電阻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CDC977-FB4C-40E1-B8B4-C7E46B31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限流</a:t>
            </a:r>
            <a:endParaRPr lang="en-US" altLang="zh-TW" dirty="0"/>
          </a:p>
          <a:p>
            <a:r>
              <a:rPr lang="zh-TW" altLang="en-US" dirty="0"/>
              <a:t>避免 </a:t>
            </a:r>
            <a:r>
              <a:rPr lang="en-US" altLang="zh-TW" dirty="0"/>
              <a:t>MOSFET</a:t>
            </a:r>
            <a:r>
              <a:rPr lang="zh-TW" altLang="en-US" dirty="0"/>
              <a:t> 擊穿</a:t>
            </a:r>
            <a:endParaRPr lang="en-US" altLang="zh-TW" dirty="0"/>
          </a:p>
          <a:p>
            <a:r>
              <a:rPr lang="zh-TW" altLang="en-US" dirty="0"/>
              <a:t>減少震盪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 </a:t>
            </a:r>
            <a:r>
              <a:rPr lang="en-US" altLang="zh-TW" dirty="0"/>
              <a:t>gate </a:t>
            </a:r>
            <a:r>
              <a:rPr lang="zh-TW" altLang="en-US" dirty="0"/>
              <a:t>是 </a:t>
            </a:r>
            <a:r>
              <a:rPr lang="en-US" altLang="zh-TW" dirty="0"/>
              <a:t>MCU</a:t>
            </a:r>
            <a:r>
              <a:rPr lang="zh-TW" altLang="en-US" dirty="0"/>
              <a:t> </a:t>
            </a:r>
            <a:r>
              <a:rPr lang="en-US" altLang="zh-TW" dirty="0"/>
              <a:t>GPIO</a:t>
            </a:r>
            <a:r>
              <a:rPr lang="zh-TW" altLang="en-US" dirty="0"/>
              <a:t> 要限流在 </a:t>
            </a:r>
            <a:r>
              <a:rPr lang="en-US" altLang="zh-TW" dirty="0"/>
              <a:t>100 ~ 1000 Ohm</a:t>
            </a:r>
            <a:r>
              <a:rPr lang="zh-TW" altLang="en-US" dirty="0"/>
              <a:t>，越大開關速度越慢，充電電流越小 </a:t>
            </a:r>
            <a:r>
              <a:rPr lang="en-US" altLang="zh-TW" dirty="0"/>
              <a:t>(</a:t>
            </a:r>
            <a:r>
              <a:rPr lang="zh-TW" altLang="en-US" dirty="0"/>
              <a:t>不會傷 </a:t>
            </a:r>
            <a:r>
              <a:rPr lang="en-US" altLang="zh-TW" dirty="0"/>
              <a:t>MCU)</a:t>
            </a:r>
          </a:p>
          <a:p>
            <a:r>
              <a:rPr lang="zh-TW" altLang="en-US" dirty="0"/>
              <a:t>下拉電阻要放在串聯電阻更靠近 </a:t>
            </a:r>
            <a:r>
              <a:rPr lang="en-US" altLang="zh-TW" dirty="0"/>
              <a:t>GPIO</a:t>
            </a:r>
            <a:r>
              <a:rPr lang="zh-TW" altLang="en-US" dirty="0"/>
              <a:t> 處避免分壓，大小約是 </a:t>
            </a:r>
            <a:r>
              <a:rPr lang="en-US" altLang="zh-TW" dirty="0"/>
              <a:t>10k ~ 100k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B00A93-2DF3-43CE-9EB0-48763A0B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A5A5F1E-F701-42C0-9D2D-0976443BB9D7}"/>
              </a:ext>
            </a:extLst>
          </p:cNvPr>
          <p:cNvSpPr txBox="1"/>
          <p:nvPr/>
        </p:nvSpPr>
        <p:spPr>
          <a:xfrm>
            <a:off x="7243481" y="1343039"/>
            <a:ext cx="4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2"/>
              </a:rPr>
              <a:t>解密</a:t>
            </a:r>
            <a:r>
              <a:rPr lang="en-US" altLang="zh-CN" dirty="0" err="1">
                <a:hlinkClick r:id="rId2"/>
              </a:rPr>
              <a:t>mos</a:t>
            </a:r>
            <a:r>
              <a:rPr lang="zh-CN" altLang="en-US" dirty="0">
                <a:hlinkClick r:id="rId2"/>
              </a:rPr>
              <a:t>管栅极前面为什么一般会放一个电阻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A6A1D7-DB4D-495B-B94F-958E9E6605E6}"/>
              </a:ext>
            </a:extLst>
          </p:cNvPr>
          <p:cNvSpPr txBox="1"/>
          <p:nvPr/>
        </p:nvSpPr>
        <p:spPr>
          <a:xfrm>
            <a:off x="9356164" y="1902646"/>
            <a:ext cx="2700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MOSFET Gate Resistor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62F76C-E467-42B6-B4D2-CBB7954A524C}"/>
              </a:ext>
            </a:extLst>
          </p:cNvPr>
          <p:cNvSpPr txBox="1"/>
          <p:nvPr/>
        </p:nvSpPr>
        <p:spPr>
          <a:xfrm>
            <a:off x="8807823" y="2505619"/>
            <a:ext cx="3248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Sizing MOSFET gate resistor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6DE686E-F310-4FB4-AE4C-76FD751B1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06" t="8040" r="15351" b="1638"/>
          <a:stretch/>
        </p:blipFill>
        <p:spPr>
          <a:xfrm>
            <a:off x="4738254" y="1352307"/>
            <a:ext cx="2198255" cy="23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71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F56D30-6A1B-4788-B425-254DE2DC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ESP32 S3 RTC </a:t>
            </a:r>
            <a:r>
              <a:rPr lang="zh-TW" altLang="en-US" dirty="0"/>
              <a:t>時鐘設計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5655AB-0F1B-4306-B02A-618F66EC1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https://docs.espressif.com/projects/esp-hardware-design-guidelines/zh_CN/latest/esp32s3/schematic-checklist.html#id11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1EA2BF-2361-4462-BAB1-EC34E84B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83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1E0BE-6D40-4B61-95F3-AA6AF974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Ground Plane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B64238-ECF7-442A-BB4C-AC49AE09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18A474-B7CF-46C5-9170-F91806325361}"/>
              </a:ext>
            </a:extLst>
          </p:cNvPr>
          <p:cNvSpPr txBox="1"/>
          <p:nvPr/>
        </p:nvSpPr>
        <p:spPr>
          <a:xfrm>
            <a:off x="8130988" y="931057"/>
            <a:ext cx="3738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>
                <a:hlinkClick r:id="rId2"/>
              </a:rPr>
              <a:t>我們該分割地平面嗎</a:t>
            </a:r>
            <a:r>
              <a:rPr lang="en-US" altLang="zh-TW" dirty="0">
                <a:hlinkClick r:id="rId2"/>
              </a:rPr>
              <a:t>? (</a:t>
            </a:r>
            <a:r>
              <a:rPr lang="zh-TW" altLang="en-US" dirty="0">
                <a:hlinkClick r:id="rId2"/>
              </a:rPr>
              <a:t>值得一看</a:t>
            </a:r>
            <a:r>
              <a:rPr lang="en-US" altLang="zh-TW" dirty="0">
                <a:hlinkClick r:id="rId2"/>
              </a:rPr>
              <a:t>)</a:t>
            </a:r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C22DC93-80A3-4254-B236-8684FCCED2B4}"/>
              </a:ext>
            </a:extLst>
          </p:cNvPr>
          <p:cNvGrpSpPr/>
          <p:nvPr/>
        </p:nvGrpSpPr>
        <p:grpSpPr>
          <a:xfrm>
            <a:off x="752650" y="1897265"/>
            <a:ext cx="11188022" cy="4405312"/>
            <a:chOff x="716792" y="1609448"/>
            <a:chExt cx="11188022" cy="440531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21CD50E-476B-4AA6-A104-65F5B37CF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792" y="1609448"/>
              <a:ext cx="7495508" cy="4405312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AB27BFD-B4B5-487E-AE24-6BCE77AF7BAD}"/>
                </a:ext>
              </a:extLst>
            </p:cNvPr>
            <p:cNvSpPr txBox="1"/>
            <p:nvPr/>
          </p:nvSpPr>
          <p:spPr>
            <a:xfrm>
              <a:off x="8318932" y="1609448"/>
              <a:ext cx="3585882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TW" altLang="en-US" dirty="0"/>
                <a:t>只要分離 </a:t>
              </a:r>
              <a:r>
                <a:rPr lang="en-US" altLang="zh-TW" dirty="0"/>
                <a:t>20H(H</a:t>
              </a:r>
              <a:r>
                <a:rPr lang="zh-TW" altLang="en-US" dirty="0"/>
                <a:t> 是 </a:t>
              </a:r>
              <a:r>
                <a:rPr lang="en-US" altLang="zh-TW" dirty="0"/>
                <a:t>signal trace to ground plane </a:t>
              </a:r>
              <a:r>
                <a:rPr lang="zh-TW" altLang="en-US" dirty="0"/>
                <a:t>的距離</a:t>
              </a:r>
              <a:r>
                <a:rPr lang="en-US" altLang="zh-TW" dirty="0"/>
                <a:t>)</a:t>
              </a:r>
              <a:r>
                <a:rPr lang="zh-TW" altLang="en-US" dirty="0"/>
                <a:t>，兩者的回流路徑就幾乎不會重疊了，ㄧ般四層板</a:t>
              </a:r>
              <a:r>
                <a:rPr lang="en-US" altLang="zh-TW" dirty="0"/>
                <a:t>(e.g., JLC04161H-7628)</a:t>
              </a:r>
              <a:r>
                <a:rPr lang="zh-TW" altLang="en-US" dirty="0"/>
                <a:t>的頂層到 </a:t>
              </a:r>
              <a:r>
                <a:rPr lang="en-US" altLang="zh-TW" dirty="0"/>
                <a:t>ground H</a:t>
              </a:r>
              <a:r>
                <a:rPr lang="zh-TW" altLang="en-US" dirty="0"/>
                <a:t> 為 </a:t>
              </a:r>
              <a:r>
                <a:rPr lang="en-US" altLang="zh-TW" dirty="0"/>
                <a:t>0.2454 (0.035 + 0.2104) mm</a:t>
              </a:r>
              <a:r>
                <a:rPr lang="zh-TW" altLang="en-US" dirty="0"/>
                <a:t>，</a:t>
              </a:r>
              <a:r>
                <a:rPr lang="zh-TW" altLang="en-US" b="1" dirty="0">
                  <a:solidFill>
                    <a:srgbClr val="FF0000"/>
                  </a:solidFill>
                </a:rPr>
                <a:t>所以 </a:t>
              </a:r>
              <a:r>
                <a:rPr lang="en-US" altLang="zh-TW" b="1" dirty="0">
                  <a:solidFill>
                    <a:srgbClr val="FF0000"/>
                  </a:solidFill>
                </a:rPr>
                <a:t>20H </a:t>
              </a:r>
              <a:r>
                <a:rPr lang="zh-TW" altLang="en-US" b="1" dirty="0">
                  <a:solidFill>
                    <a:srgbClr val="FF0000"/>
                  </a:solidFill>
                </a:rPr>
                <a:t>約為 </a:t>
              </a:r>
              <a:r>
                <a:rPr lang="en-US" altLang="zh-TW" b="1" dirty="0">
                  <a:solidFill>
                    <a:srgbClr val="FF0000"/>
                  </a:solidFill>
                </a:rPr>
                <a:t>5 mm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zh-TW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TW" altLang="en-US" dirty="0"/>
                <a:t>如果需要用 </a:t>
              </a:r>
              <a:r>
                <a:rPr lang="en-US" altLang="zh-TW" dirty="0"/>
                <a:t>Digital Side </a:t>
              </a:r>
              <a:r>
                <a:rPr lang="zh-TW" altLang="en-US" dirty="0"/>
                <a:t>控制 </a:t>
              </a:r>
              <a:r>
                <a:rPr lang="en-US" altLang="zh-TW" dirty="0"/>
                <a:t>Analog Side</a:t>
              </a:r>
              <a:r>
                <a:rPr lang="zh-TW" altLang="en-US" dirty="0"/>
                <a:t>，則有可能會將 </a:t>
              </a:r>
              <a:r>
                <a:rPr lang="en-US" altLang="zh-TW" dirty="0"/>
                <a:t>Digital energy </a:t>
              </a:r>
              <a:r>
                <a:rPr lang="zh-TW" altLang="en-US" dirty="0"/>
                <a:t>帶到 </a:t>
              </a:r>
              <a:r>
                <a:rPr lang="en-US" altLang="zh-TW" dirty="0"/>
                <a:t>analog side</a:t>
              </a:r>
              <a:r>
                <a:rPr lang="zh-TW" altLang="en-US" dirty="0"/>
                <a:t>，可以透過 </a:t>
              </a:r>
              <a:r>
                <a:rPr lang="en-US" altLang="zh-TW" b="1" dirty="0">
                  <a:solidFill>
                    <a:srgbClr val="FF0000"/>
                  </a:solidFill>
                </a:rPr>
                <a:t>1k, 2k </a:t>
              </a:r>
              <a:r>
                <a:rPr lang="zh-TW" altLang="en-US" b="1" dirty="0">
                  <a:solidFill>
                    <a:srgbClr val="FF0000"/>
                  </a:solidFill>
                </a:rPr>
                <a:t>等電阻</a:t>
              </a:r>
              <a:r>
                <a:rPr lang="zh-TW" altLang="en-US" dirty="0"/>
                <a:t>連接 </a:t>
              </a:r>
              <a:r>
                <a:rPr lang="en-US" altLang="zh-TW" dirty="0"/>
                <a:t>analog side </a:t>
              </a:r>
              <a:r>
                <a:rPr lang="zh-TW" altLang="en-US" dirty="0"/>
                <a:t>和 </a:t>
              </a:r>
              <a:r>
                <a:rPr lang="en-US" altLang="zh-TW" dirty="0"/>
                <a:t>digital side</a:t>
              </a:r>
              <a:endParaRPr lang="zh-TW" altLang="en-US" dirty="0"/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EBC840C-70ED-4EA2-A271-2E15A5A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5794" y="1609448"/>
              <a:ext cx="2437594" cy="2041555"/>
            </a:xfrm>
            <a:prstGeom prst="rect">
              <a:avLst/>
            </a:prstGeom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8F96791-AC37-42B6-94BA-548E8141727F}"/>
                </a:ext>
              </a:extLst>
            </p:cNvPr>
            <p:cNvSpPr/>
            <p:nvPr/>
          </p:nvSpPr>
          <p:spPr>
            <a:xfrm>
              <a:off x="5881338" y="2160494"/>
              <a:ext cx="2366506" cy="46616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1347C0-78F3-40EB-BAEC-0E23188C57E7}"/>
              </a:ext>
            </a:extLst>
          </p:cNvPr>
          <p:cNvSpPr txBox="1"/>
          <p:nvPr/>
        </p:nvSpPr>
        <p:spPr>
          <a:xfrm>
            <a:off x="3397624" y="1229495"/>
            <a:ext cx="867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5"/>
              </a:rPr>
              <a:t>What Every PCB Designer Should Know - Return Current Path (with Eric </a:t>
            </a:r>
            <a:r>
              <a:rPr lang="en-US" altLang="zh-TW" dirty="0" err="1">
                <a:hlinkClick r:id="rId5"/>
              </a:rPr>
              <a:t>Bogatin</a:t>
            </a:r>
            <a:r>
              <a:rPr lang="en-US" altLang="zh-TW" dirty="0">
                <a:hlinkClick r:id="rId5"/>
              </a:rPr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CC8CF2-6EF4-4FED-A571-55870A5C2ED6}"/>
              </a:ext>
            </a:extLst>
          </p:cNvPr>
          <p:cNvSpPr txBox="1"/>
          <p:nvPr/>
        </p:nvSpPr>
        <p:spPr>
          <a:xfrm>
            <a:off x="5759824" y="577197"/>
            <a:ext cx="610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>
                <a:hlinkClick r:id="rId6"/>
              </a:rPr>
              <a:t>How to Achieve Proper Grounding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3370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FE4A71-E073-4CCB-BE74-56D0788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Ground Plane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AD7E30-81E3-4F7B-AB5E-7175FC2D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539FF5-FE17-4C17-80D6-71B04FAD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2" y="1576650"/>
            <a:ext cx="8525435" cy="42352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0FF50EC-4100-430D-89F5-FC2B68071A48}"/>
              </a:ext>
            </a:extLst>
          </p:cNvPr>
          <p:cNvSpPr txBox="1"/>
          <p:nvPr/>
        </p:nvSpPr>
        <p:spPr>
          <a:xfrm>
            <a:off x="9816352" y="1576650"/>
            <a:ext cx="22770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如果今天有雙絞線，則低頻訊號</a:t>
            </a:r>
            <a:r>
              <a:rPr lang="en-US" altLang="zh-TW" dirty="0"/>
              <a:t>(1, 2kHz)</a:t>
            </a:r>
            <a:r>
              <a:rPr lang="zh-TW" altLang="en-US" dirty="0"/>
              <a:t>會通過三條第線回流，而</a:t>
            </a:r>
            <a:r>
              <a:rPr lang="en-US" altLang="zh-TW" b="1" dirty="0">
                <a:solidFill>
                  <a:srgbClr val="FF0000"/>
                </a:solidFill>
              </a:rPr>
              <a:t>&gt;20kHz</a:t>
            </a:r>
            <a:r>
              <a:rPr lang="zh-TW" altLang="en-US" b="1" dirty="0">
                <a:solidFill>
                  <a:srgbClr val="FF0000"/>
                </a:solidFill>
              </a:rPr>
              <a:t> 訊號只會從雙絞線回流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 err="1"/>
              <a:t>pcb</a:t>
            </a:r>
            <a:r>
              <a:rPr lang="zh-TW" altLang="en-US" dirty="0"/>
              <a:t> </a:t>
            </a:r>
            <a:r>
              <a:rPr lang="en-US" altLang="zh-TW" dirty="0"/>
              <a:t>trace</a:t>
            </a:r>
            <a:r>
              <a:rPr lang="zh-TW" altLang="en-US" dirty="0"/>
              <a:t> 也是類似，高頻只會從越近的回流路徑回流</a:t>
            </a:r>
          </a:p>
        </p:txBody>
      </p:sp>
    </p:spTree>
    <p:extLst>
      <p:ext uri="{BB962C8B-B14F-4D97-AF65-F5344CB8AC3E}">
        <p14:creationId xmlns:p14="http://schemas.microsoft.com/office/powerpoint/2010/main" val="3445539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FE4A71-E073-4CCB-BE74-56D0788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Ground Plane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AD7E30-81E3-4F7B-AB5E-7175FC2D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58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FF50EC-4100-430D-89F5-FC2B68071A48}"/>
              </a:ext>
            </a:extLst>
          </p:cNvPr>
          <p:cNvSpPr txBox="1"/>
          <p:nvPr/>
        </p:nvSpPr>
        <p:spPr>
          <a:xfrm>
            <a:off x="9076765" y="1460109"/>
            <a:ext cx="26221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因此若有</a:t>
            </a:r>
            <a:r>
              <a:rPr lang="zh-TW" altLang="en-US" b="1" dirty="0">
                <a:solidFill>
                  <a:srgbClr val="FF0000"/>
                </a:solidFill>
              </a:rPr>
              <a:t>多層 </a:t>
            </a:r>
            <a:r>
              <a:rPr lang="en-US" altLang="zh-TW" b="1" dirty="0">
                <a:solidFill>
                  <a:srgbClr val="FF0000"/>
                </a:solidFill>
              </a:rPr>
              <a:t>Ground</a:t>
            </a:r>
            <a:r>
              <a:rPr lang="en-US" altLang="zh-TW" dirty="0"/>
              <a:t>, analog </a:t>
            </a:r>
            <a:r>
              <a:rPr lang="zh-TW" altLang="en-US" dirty="0"/>
              <a:t>和 </a:t>
            </a:r>
            <a:r>
              <a:rPr lang="en-US" altLang="zh-TW" dirty="0"/>
              <a:t>digital </a:t>
            </a:r>
            <a:r>
              <a:rPr lang="zh-TW" altLang="en-US" dirty="0"/>
              <a:t>可以安全的放置在板的兩側</a:t>
            </a: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但請注意，低頻訊號如 </a:t>
            </a:r>
            <a:r>
              <a:rPr lang="en-US" altLang="zh-TW" dirty="0"/>
              <a:t>audio signal </a:t>
            </a:r>
            <a:r>
              <a:rPr lang="zh-TW" altLang="en-US" dirty="0"/>
              <a:t>會趨向擴散，所以不適合分兩面，應該以前面 </a:t>
            </a:r>
            <a:r>
              <a:rPr lang="en-US" altLang="zh-TW" dirty="0"/>
              <a:t>20H</a:t>
            </a:r>
            <a:r>
              <a:rPr lang="zh-TW" altLang="en-US" dirty="0"/>
              <a:t> 在同面區分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556673-DC2A-474B-A84E-82A8B86E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41" y="1576650"/>
            <a:ext cx="7554958" cy="44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07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B4B16-2EA2-47E9-9737-F6EBEDF8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DC-DC Switcher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84E5B53-F24F-4730-8E4C-A79DDA5B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56" y="1531775"/>
            <a:ext cx="6132773" cy="494310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7B90E0-68D8-4A9B-A01C-D369F4E7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59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B5F6FC-122B-4A0C-89AD-B3A62051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66" y="666815"/>
            <a:ext cx="3714649" cy="26197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80780F-5CCA-4765-8B75-3040169D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309" y="3386360"/>
            <a:ext cx="4783404" cy="2988723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D50A5BF-6F75-457C-A2AF-3BCA011BBD31}"/>
              </a:ext>
            </a:extLst>
          </p:cNvPr>
          <p:cNvCxnSpPr>
            <a:cxnSpLocks/>
          </p:cNvCxnSpPr>
          <p:nvPr/>
        </p:nvCxnSpPr>
        <p:spPr>
          <a:xfrm flipH="1">
            <a:off x="3747202" y="2724150"/>
            <a:ext cx="545398" cy="267732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53B684-B397-4045-A426-C201CB1041BA}"/>
              </a:ext>
            </a:extLst>
          </p:cNvPr>
          <p:cNvSpPr txBox="1"/>
          <p:nvPr/>
        </p:nvSpPr>
        <p:spPr>
          <a:xfrm>
            <a:off x="4292600" y="262255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L2 (</a:t>
            </a:r>
            <a:r>
              <a:rPr lang="zh-TW" altLang="en-US" dirty="0"/>
              <a:t>紅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A47AC38-89D7-4141-A9B7-D473CBE1B6C9}"/>
              </a:ext>
            </a:extLst>
          </p:cNvPr>
          <p:cNvCxnSpPr>
            <a:cxnSpLocks/>
          </p:cNvCxnSpPr>
          <p:nvPr/>
        </p:nvCxnSpPr>
        <p:spPr>
          <a:xfrm>
            <a:off x="2209800" y="2622550"/>
            <a:ext cx="388620" cy="40236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666D1F-961D-4283-8439-8E38027DE80A}"/>
              </a:ext>
            </a:extLst>
          </p:cNvPr>
          <p:cNvSpPr txBox="1"/>
          <p:nvPr/>
        </p:nvSpPr>
        <p:spPr>
          <a:xfrm>
            <a:off x="1539239" y="2169192"/>
            <a:ext cx="88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L1 (</a:t>
            </a:r>
            <a:r>
              <a:rPr lang="zh-TW" altLang="en-US" dirty="0"/>
              <a:t>紅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A1D488C-2042-4990-B553-9787E1FB9C21}"/>
              </a:ext>
            </a:extLst>
          </p:cNvPr>
          <p:cNvCxnSpPr>
            <a:cxnSpLocks/>
          </p:cNvCxnSpPr>
          <p:nvPr/>
        </p:nvCxnSpPr>
        <p:spPr>
          <a:xfrm flipH="1">
            <a:off x="4431030" y="1978692"/>
            <a:ext cx="577850" cy="19050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FE4D88-3645-4CB2-A8CF-376DC0E8F041}"/>
              </a:ext>
            </a:extLst>
          </p:cNvPr>
          <p:cNvSpPr txBox="1"/>
          <p:nvPr/>
        </p:nvSpPr>
        <p:spPr>
          <a:xfrm>
            <a:off x="5008880" y="179986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GND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03E30AB-7F43-43EF-A594-EA55928D27B0}"/>
              </a:ext>
            </a:extLst>
          </p:cNvPr>
          <p:cNvCxnSpPr>
            <a:cxnSpLocks/>
          </p:cNvCxnSpPr>
          <p:nvPr/>
        </p:nvCxnSpPr>
        <p:spPr>
          <a:xfrm>
            <a:off x="1275715" y="4095755"/>
            <a:ext cx="676910" cy="13413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B196616-59C4-49A5-BC92-3391C97466EC}"/>
              </a:ext>
            </a:extLst>
          </p:cNvPr>
          <p:cNvSpPr txBox="1"/>
          <p:nvPr/>
        </p:nvSpPr>
        <p:spPr>
          <a:xfrm>
            <a:off x="742950" y="3751070"/>
            <a:ext cx="5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Vin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D7A45E5-B2CC-4D5F-8252-D422A88A2099}"/>
              </a:ext>
            </a:extLst>
          </p:cNvPr>
          <p:cNvCxnSpPr>
            <a:cxnSpLocks/>
          </p:cNvCxnSpPr>
          <p:nvPr/>
        </p:nvCxnSpPr>
        <p:spPr>
          <a:xfrm flipH="1">
            <a:off x="4431030" y="3959549"/>
            <a:ext cx="577850" cy="270341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E5C452F-A29F-4FA7-A8D4-41BDB36959E3}"/>
              </a:ext>
            </a:extLst>
          </p:cNvPr>
          <p:cNvSpPr txBox="1"/>
          <p:nvPr/>
        </p:nvSpPr>
        <p:spPr>
          <a:xfrm>
            <a:off x="4940813" y="3590217"/>
            <a:ext cx="7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Vout</a:t>
            </a:r>
            <a:endParaRPr lang="zh-TW" alt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36EC0CD-3667-46EC-A489-5717B6F86DF4}"/>
              </a:ext>
            </a:extLst>
          </p:cNvPr>
          <p:cNvCxnSpPr>
            <a:cxnSpLocks/>
          </p:cNvCxnSpPr>
          <p:nvPr/>
        </p:nvCxnSpPr>
        <p:spPr>
          <a:xfrm flipV="1">
            <a:off x="3199942" y="4880721"/>
            <a:ext cx="80468" cy="239919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FF68E5-17C8-4827-A243-B0947D6E02A6}"/>
              </a:ext>
            </a:extLst>
          </p:cNvPr>
          <p:cNvSpPr txBox="1"/>
          <p:nvPr/>
        </p:nvSpPr>
        <p:spPr>
          <a:xfrm>
            <a:off x="2677108" y="5040190"/>
            <a:ext cx="7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Agnd</a:t>
            </a:r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A18E42DD-646A-4EA2-9860-B7E2329632C1}"/>
              </a:ext>
            </a:extLst>
          </p:cNvPr>
          <p:cNvSpPr/>
          <p:nvPr/>
        </p:nvSpPr>
        <p:spPr>
          <a:xfrm>
            <a:off x="3199942" y="3297018"/>
            <a:ext cx="1150928" cy="798737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C92F2E3-3A5C-4293-A32F-09DE3AEAC43A}"/>
              </a:ext>
            </a:extLst>
          </p:cNvPr>
          <p:cNvSpPr txBox="1"/>
          <p:nvPr/>
        </p:nvSpPr>
        <p:spPr>
          <a:xfrm>
            <a:off x="4292600" y="3123378"/>
            <a:ext cx="7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Cout</a:t>
            </a:r>
            <a:endParaRPr lang="en-US" altLang="zh-TW" b="1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8A9DDCDE-0FAC-410F-A669-B99900EF80D6}"/>
              </a:ext>
            </a:extLst>
          </p:cNvPr>
          <p:cNvSpPr/>
          <p:nvPr/>
        </p:nvSpPr>
        <p:spPr>
          <a:xfrm>
            <a:off x="2404922" y="3470386"/>
            <a:ext cx="735573" cy="415815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861B877-2C4A-4959-9E9C-928C8E3DD352}"/>
              </a:ext>
            </a:extLst>
          </p:cNvPr>
          <p:cNvSpPr txBox="1"/>
          <p:nvPr/>
        </p:nvSpPr>
        <p:spPr>
          <a:xfrm>
            <a:off x="2242212" y="3856112"/>
            <a:ext cx="7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/>
              <a:t>Cin</a:t>
            </a:r>
            <a:endParaRPr lang="zh-TW" altLang="en-US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FCBB55-5800-491A-9B6E-D8EC847FAD37}"/>
              </a:ext>
            </a:extLst>
          </p:cNvPr>
          <p:cNvSpPr/>
          <p:nvPr/>
        </p:nvSpPr>
        <p:spPr>
          <a:xfrm>
            <a:off x="5188322" y="5657327"/>
            <a:ext cx="240553" cy="240553"/>
          </a:xfrm>
          <a:prstGeom prst="rect">
            <a:avLst/>
          </a:prstGeom>
          <a:solidFill>
            <a:srgbClr val="44B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1005D5-4156-4C50-8846-C75DF057A8B2}"/>
              </a:ext>
            </a:extLst>
          </p:cNvPr>
          <p:cNvSpPr txBox="1"/>
          <p:nvPr/>
        </p:nvSpPr>
        <p:spPr>
          <a:xfrm>
            <a:off x="5427312" y="5592937"/>
            <a:ext cx="6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Top</a:t>
            </a:r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74F68B4-CC12-4169-A668-30C39C4770CA}"/>
              </a:ext>
            </a:extLst>
          </p:cNvPr>
          <p:cNvSpPr/>
          <p:nvPr/>
        </p:nvSpPr>
        <p:spPr>
          <a:xfrm>
            <a:off x="5188322" y="5352385"/>
            <a:ext cx="240553" cy="240553"/>
          </a:xfrm>
          <a:prstGeom prst="rect">
            <a:avLst/>
          </a:prstGeom>
          <a:solidFill>
            <a:srgbClr val="C8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701EB63-EA29-4BC2-B485-E3FBE20ACFD2}"/>
              </a:ext>
            </a:extLst>
          </p:cNvPr>
          <p:cNvSpPr txBox="1"/>
          <p:nvPr/>
        </p:nvSpPr>
        <p:spPr>
          <a:xfrm>
            <a:off x="5427312" y="5287994"/>
            <a:ext cx="96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Bottom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2A213F0-C65A-417F-9569-48FB4CEEC75A}"/>
              </a:ext>
            </a:extLst>
          </p:cNvPr>
          <p:cNvSpPr txBox="1"/>
          <p:nvPr/>
        </p:nvSpPr>
        <p:spPr>
          <a:xfrm>
            <a:off x="2598420" y="1787287"/>
            <a:ext cx="45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L1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9F5E658-C901-4B3B-8163-30A73814F484}"/>
              </a:ext>
            </a:extLst>
          </p:cNvPr>
          <p:cNvSpPr txBox="1"/>
          <p:nvPr/>
        </p:nvSpPr>
        <p:spPr>
          <a:xfrm>
            <a:off x="3296585" y="1787287"/>
            <a:ext cx="45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L2</a:t>
            </a:r>
            <a:endParaRPr lang="zh-TW" altLang="en-US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9E8C1106-8493-46DF-A740-4E579913FA1D}"/>
              </a:ext>
            </a:extLst>
          </p:cNvPr>
          <p:cNvCxnSpPr>
            <a:cxnSpLocks/>
          </p:cNvCxnSpPr>
          <p:nvPr/>
        </p:nvCxnSpPr>
        <p:spPr>
          <a:xfrm flipH="1">
            <a:off x="4394761" y="4677324"/>
            <a:ext cx="577850" cy="270341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DB97ECE-B716-4DD0-A17D-31F992CA7E2C}"/>
              </a:ext>
            </a:extLst>
          </p:cNvPr>
          <p:cNvSpPr txBox="1"/>
          <p:nvPr/>
        </p:nvSpPr>
        <p:spPr>
          <a:xfrm>
            <a:off x="4972611" y="4446904"/>
            <a:ext cx="7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Vout</a:t>
            </a:r>
            <a:endParaRPr lang="zh-TW" altLang="en-US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020BECA-95FC-4651-A64E-E654A24DDC7A}"/>
              </a:ext>
            </a:extLst>
          </p:cNvPr>
          <p:cNvSpPr/>
          <p:nvPr/>
        </p:nvSpPr>
        <p:spPr>
          <a:xfrm>
            <a:off x="3393024" y="4947665"/>
            <a:ext cx="943466" cy="46683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BC34B8-39CF-4094-BD95-B7417596E962}"/>
              </a:ext>
            </a:extLst>
          </p:cNvPr>
          <p:cNvSpPr txBox="1"/>
          <p:nvPr/>
        </p:nvSpPr>
        <p:spPr>
          <a:xfrm>
            <a:off x="3509756" y="4598212"/>
            <a:ext cx="7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R1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F07D02E4-00C4-4DD2-9F2F-30E764E75958}"/>
              </a:ext>
            </a:extLst>
          </p:cNvPr>
          <p:cNvSpPr/>
          <p:nvPr/>
        </p:nvSpPr>
        <p:spPr>
          <a:xfrm>
            <a:off x="2888832" y="5481827"/>
            <a:ext cx="943466" cy="46683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0AD4D1E-E3A3-425C-BA43-7029FCC547C7}"/>
              </a:ext>
            </a:extLst>
          </p:cNvPr>
          <p:cNvSpPr txBox="1"/>
          <p:nvPr/>
        </p:nvSpPr>
        <p:spPr>
          <a:xfrm>
            <a:off x="2309321" y="5530580"/>
            <a:ext cx="7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R2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75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建立自己的元件 </a:t>
            </a:r>
            <a:r>
              <a:rPr lang="en-US" altLang="zh-TW" dirty="0"/>
              <a:t>Library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3AB5C9-0D9C-4606-A2E5-2C4FCCDB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861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93737-3367-4B69-8B60-3CE5A7D3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DC-DC Switcher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68273C-D91D-4710-A3EE-B38783CF4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前面的分割地平面在 </a:t>
            </a:r>
            <a:r>
              <a:rPr lang="en-US" altLang="zh-TW" dirty="0">
                <a:hlinkClick r:id="rId2"/>
              </a:rPr>
              <a:t>https://youtu.be/vALt6Sd9vlY?t=1394</a:t>
            </a:r>
            <a:r>
              <a:rPr lang="en-US" altLang="zh-TW" dirty="0"/>
              <a:t> </a:t>
            </a:r>
            <a:r>
              <a:rPr lang="zh-TW" altLang="en-US" dirty="0"/>
              <a:t>有進行討論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94B307-6F6C-4253-96E5-2167C176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60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4C154C-A7D3-4F9D-88F4-FE4A3107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78" y="2817387"/>
            <a:ext cx="6426498" cy="34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56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1E6C61-F4EA-4DFC-9144-0E7E8D69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電平轉換電路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D2A1AA-7DBD-4401-B65D-A10FBBDB0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116"/>
            <a:ext cx="10515600" cy="4351338"/>
          </a:xfrm>
        </p:spPr>
        <p:txBody>
          <a:bodyPr/>
          <a:lstStyle/>
          <a:p>
            <a:r>
              <a:rPr lang="zh-TW" altLang="en-US" dirty="0"/>
              <a:t>在不同元器件中，儘管有時使用相同接口</a:t>
            </a:r>
            <a:r>
              <a:rPr lang="en-US" altLang="zh-TW" dirty="0"/>
              <a:t>(e.g., I2C)</a:t>
            </a:r>
            <a:r>
              <a:rPr lang="zh-TW" altLang="en-US" dirty="0"/>
              <a:t>，但由於</a:t>
            </a:r>
            <a:r>
              <a:rPr lang="en-US" altLang="zh-TW" dirty="0"/>
              <a:t>VCC</a:t>
            </a:r>
            <a:r>
              <a:rPr lang="zh-TW" altLang="en-US" dirty="0"/>
              <a:t>不同等因素，因此需要電平轉換電路或是</a:t>
            </a:r>
            <a:r>
              <a:rPr lang="en-US" altLang="zh-TW" dirty="0"/>
              <a:t>IC</a:t>
            </a:r>
            <a:r>
              <a:rPr lang="zh-TW" altLang="en-US" dirty="0"/>
              <a:t>來輔助</a:t>
            </a:r>
            <a:endParaRPr lang="en-US" altLang="zh-TW" dirty="0"/>
          </a:p>
          <a:p>
            <a:r>
              <a:rPr lang="en-US" altLang="zh-TW" dirty="0"/>
              <a:t>IC</a:t>
            </a:r>
            <a:r>
              <a:rPr lang="zh-TW" altLang="en-US" dirty="0"/>
              <a:t> 建議使用 </a:t>
            </a:r>
            <a:r>
              <a:rPr lang="en-US" altLang="zh-TW" dirty="0"/>
              <a:t>TXS0108ERGYR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5DFCE-AFF9-4F0E-8F56-06AAFF9A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61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BE231C-0537-472C-AF37-12E028A6ACD7}"/>
              </a:ext>
            </a:extLst>
          </p:cNvPr>
          <p:cNvSpPr txBox="1"/>
          <p:nvPr/>
        </p:nvSpPr>
        <p:spPr>
          <a:xfrm>
            <a:off x="9448800" y="843240"/>
            <a:ext cx="2106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NMOS </a:t>
            </a:r>
            <a:r>
              <a:rPr lang="zh-TW" altLang="en-US" dirty="0">
                <a:hlinkClick r:id="rId2"/>
              </a:rPr>
              <a:t>的電平轉換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7C0BEB-FB9F-4226-BA07-5168F98B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01" y="3209905"/>
            <a:ext cx="6169300" cy="30485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CC126B-503A-4CEC-A7B8-D51ADD3DCF68}"/>
              </a:ext>
            </a:extLst>
          </p:cNvPr>
          <p:cNvSpPr txBox="1"/>
          <p:nvPr/>
        </p:nvSpPr>
        <p:spPr>
          <a:xfrm>
            <a:off x="2270971" y="5612123"/>
            <a:ext cx="344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可以透過 </a:t>
            </a:r>
            <a:r>
              <a:rPr lang="en-US" altLang="zh-TW" dirty="0"/>
              <a:t>NMOS</a:t>
            </a:r>
            <a:r>
              <a:rPr lang="zh-TW" altLang="en-US" dirty="0"/>
              <a:t> 來達到高阻</a:t>
            </a:r>
            <a:r>
              <a:rPr lang="en-US" altLang="zh-TW" dirty="0"/>
              <a:t>(</a:t>
            </a:r>
            <a:r>
              <a:rPr lang="zh-TW" altLang="en-US" dirty="0"/>
              <a:t>變成上拉的電壓</a:t>
            </a:r>
            <a:r>
              <a:rPr lang="en-US" altLang="zh-TW" dirty="0"/>
              <a:t>)</a:t>
            </a:r>
            <a:r>
              <a:rPr lang="zh-TW" altLang="en-US" dirty="0"/>
              <a:t>低通的電路</a:t>
            </a:r>
          </a:p>
        </p:txBody>
      </p:sp>
    </p:spTree>
    <p:extLst>
      <p:ext uri="{BB962C8B-B14F-4D97-AF65-F5344CB8AC3E}">
        <p14:creationId xmlns:p14="http://schemas.microsoft.com/office/powerpoint/2010/main" val="3670807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0738B-A0D9-41F9-8DD9-ACB73993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C </a:t>
            </a:r>
            <a:r>
              <a:rPr lang="zh-TW" altLang="en-US" dirty="0"/>
              <a:t>走線設計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D0C74F-932D-430B-83B2-0EC99F164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https://microchip.my.site.com/s/article/USB-Type-C-Layout-Recommendations</a:t>
            </a:r>
            <a:endParaRPr lang="en-US" altLang="zh-TW" dirty="0"/>
          </a:p>
          <a:p>
            <a:r>
              <a:rPr lang="en-US" altLang="zh-TW" dirty="0"/>
              <a:t>https://e2e.ti.com/support/interface-group/interface/f/interface-forum/512449/type-c-connector-layout-made-easy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ED9212-F64B-4C37-8410-5E8166D8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76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23977-7E31-4624-87D9-9A0AB9EA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SMD </a:t>
            </a:r>
            <a:r>
              <a:rPr lang="zh-TW" altLang="en-US" dirty="0"/>
              <a:t>型號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607EC2-CF45-466E-A254-15CDAA7B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63</a:t>
            </a:fld>
            <a:endParaRPr lang="en-US" dirty="0"/>
          </a:p>
        </p:txBody>
      </p:sp>
      <p:pic>
        <p:nvPicPr>
          <p:cNvPr id="1026" name="Picture 2" descr="Resistor Case Sizes">
            <a:extLst>
              <a:ext uri="{FF2B5EF4-FFF2-40B4-BE49-F238E27FC236}">
                <a16:creationId xmlns:a16="http://schemas.microsoft.com/office/drawing/2014/main" id="{AB2BFFE7-9053-41D3-8525-7D90B343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684" y="1444409"/>
            <a:ext cx="8166752" cy="52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4C9E659-7105-4347-A1D0-713ECB1FC1A6}"/>
              </a:ext>
            </a:extLst>
          </p:cNvPr>
          <p:cNvSpPr txBox="1"/>
          <p:nvPr/>
        </p:nvSpPr>
        <p:spPr>
          <a:xfrm>
            <a:off x="4034117" y="1380779"/>
            <a:ext cx="82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zh-TW" altLang="en-US" b="1" dirty="0">
                <a:solidFill>
                  <a:schemeClr val="bg1"/>
                </a:solidFill>
              </a:rPr>
              <a:t>英制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32AAFE-37DF-424A-A40D-9F43403DBB45}"/>
              </a:ext>
            </a:extLst>
          </p:cNvPr>
          <p:cNvSpPr txBox="1"/>
          <p:nvPr/>
        </p:nvSpPr>
        <p:spPr>
          <a:xfrm>
            <a:off x="8373034" y="1380779"/>
            <a:ext cx="82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zh-TW" altLang="en-US" b="1" dirty="0">
                <a:solidFill>
                  <a:schemeClr val="bg1"/>
                </a:solidFill>
              </a:rPr>
              <a:t>公制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7A9915-A97B-4037-B12C-E3717A16C7AF}"/>
              </a:ext>
            </a:extLst>
          </p:cNvPr>
          <p:cNvSpPr txBox="1"/>
          <p:nvPr/>
        </p:nvSpPr>
        <p:spPr>
          <a:xfrm>
            <a:off x="10452846" y="4554071"/>
            <a:ext cx="1586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/>
              <a:t>要分辨是英制還是公制，建議看</a:t>
            </a:r>
            <a:r>
              <a:rPr lang="zh-TW" altLang="en-US" b="1" dirty="0">
                <a:solidFill>
                  <a:srgbClr val="FF0000"/>
                </a:solidFill>
              </a:rPr>
              <a:t>瓦數</a:t>
            </a:r>
          </a:p>
        </p:txBody>
      </p:sp>
    </p:spTree>
    <p:extLst>
      <p:ext uri="{BB962C8B-B14F-4D97-AF65-F5344CB8AC3E}">
        <p14:creationId xmlns:p14="http://schemas.microsoft.com/office/powerpoint/2010/main" val="136524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9672884-8052-41B4-820F-9578BF9A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34" y="3416931"/>
            <a:ext cx="5125165" cy="30579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2582B9-A083-4252-9D3B-07420050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電感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912C83-1F3B-4B47-9BF5-EDE2A9C1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64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793E7E-7E8F-471D-8A6C-FD6CFC2E04B7}"/>
              </a:ext>
            </a:extLst>
          </p:cNvPr>
          <p:cNvSpPr txBox="1"/>
          <p:nvPr/>
        </p:nvSpPr>
        <p:spPr>
          <a:xfrm>
            <a:off x="952500" y="1391850"/>
            <a:ext cx="10287000" cy="211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額定電流</a:t>
            </a:r>
            <a:r>
              <a:rPr lang="en-US" altLang="zh-TW" dirty="0"/>
              <a:t>: </a:t>
            </a:r>
            <a:r>
              <a:rPr lang="zh-TW" altLang="en-US" dirty="0"/>
              <a:t>在電感額定溫度範圍內</a:t>
            </a:r>
            <a:r>
              <a:rPr lang="en-US" altLang="zh-TW" dirty="0"/>
              <a:t>(</a:t>
            </a:r>
            <a:r>
              <a:rPr lang="zh-TW" altLang="en-US" dirty="0"/>
              <a:t>可以</a:t>
            </a:r>
            <a:r>
              <a:rPr lang="zh-TW" altLang="en-US" b="1" dirty="0">
                <a:solidFill>
                  <a:srgbClr val="FF0000"/>
                </a:solidFill>
              </a:rPr>
              <a:t>不考慮溫升</a:t>
            </a:r>
            <a:r>
              <a:rPr lang="en-US" altLang="zh-TW" dirty="0"/>
              <a:t>)</a:t>
            </a:r>
            <a:r>
              <a:rPr lang="zh-TW" altLang="en-US" dirty="0"/>
              <a:t>，能夠允許的最大電流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飽和電流</a:t>
            </a:r>
            <a:r>
              <a:rPr lang="en-US" altLang="zh-TW" dirty="0"/>
              <a:t>: </a:t>
            </a:r>
            <a:r>
              <a:rPr lang="zh-TW" altLang="en-US" b="1" dirty="0"/>
              <a:t>飽和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是指磁場不再隨電流增加成比例增加的臨界點，即是磁芯已變得「飽和」，要在該電流以上工作，需謹慎考慮溫升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電感溫度太高，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e.g., 155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度，會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起火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直流電組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(DCR): 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電感雖然在低頻可以考慮為導線，但其電阻依舊比一般導線高，該值會影響電感的溫度，以及電路損耗，在相同成本時應該越低越好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821708-CAD8-4064-AADA-D062E8B9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76" y="3578424"/>
            <a:ext cx="3103113" cy="28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0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好用的快捷鍵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## </a:t>
            </a:r>
            <a:r>
              <a:rPr lang="zh-TW" altLang="en-US" dirty="0"/>
              <a:t>如果快捷鍵不能用，請確定是 </a:t>
            </a:r>
            <a:r>
              <a:rPr lang="en-US" altLang="zh-TW" dirty="0"/>
              <a:t>1.</a:t>
            </a:r>
            <a:r>
              <a:rPr lang="zh-TW" altLang="en-US" dirty="0"/>
              <a:t>英文模式 </a:t>
            </a:r>
            <a:r>
              <a:rPr lang="en-US" altLang="zh-TW" dirty="0"/>
              <a:t>2. </a:t>
            </a:r>
            <a:r>
              <a:rPr lang="zh-TW" altLang="en-US" dirty="0"/>
              <a:t>按 </a:t>
            </a:r>
            <a:r>
              <a:rPr lang="en-US" altLang="zh-TW" dirty="0"/>
              <a:t>ESC</a:t>
            </a:r>
            <a:r>
              <a:rPr lang="zh-TW" altLang="en-US" dirty="0"/>
              <a:t> 先退回初始狀態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1A406A-2545-4944-BC5E-07489345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873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2C9AA-8EB2-48BC-9ECF-B46A7DC1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SCHDOC related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15D40-DC39-40AC-B490-C540C460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66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742050-3C8F-40FA-9372-A0ED6F3DE172}"/>
              </a:ext>
            </a:extLst>
          </p:cNvPr>
          <p:cNvSpPr txBox="1"/>
          <p:nvPr/>
        </p:nvSpPr>
        <p:spPr>
          <a:xfrm>
            <a:off x="1183341" y="1506022"/>
            <a:ext cx="413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X, Y: </a:t>
            </a:r>
            <a:r>
              <a:rPr lang="zh-TW" altLang="en-US" dirty="0"/>
              <a:t>搭配</a:t>
            </a:r>
            <a:r>
              <a:rPr lang="zh-TW" altLang="en-US" b="1" dirty="0">
                <a:solidFill>
                  <a:srgbClr val="FF0000"/>
                </a:solidFill>
              </a:rPr>
              <a:t>滑鼠左鍵按住不放</a:t>
            </a:r>
            <a:r>
              <a:rPr lang="zh-TW" altLang="en-US" dirty="0"/>
              <a:t>，</a:t>
            </a:r>
            <a:r>
              <a:rPr lang="en-US" altLang="zh-TW" dirty="0"/>
              <a:t>X</a:t>
            </a:r>
            <a:r>
              <a:rPr lang="zh-TW" altLang="en-US" dirty="0"/>
              <a:t> 左右翻轉、</a:t>
            </a:r>
            <a:r>
              <a:rPr lang="en-US" altLang="zh-TW" dirty="0"/>
              <a:t>Y</a:t>
            </a:r>
            <a:r>
              <a:rPr lang="zh-TW" altLang="en-US" dirty="0"/>
              <a:t>上下翻轉原理圖</a:t>
            </a:r>
            <a:endParaRPr lang="en-US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DDCC8C-1374-499C-81E2-EE94D2FBDAD1}"/>
              </a:ext>
            </a:extLst>
          </p:cNvPr>
          <p:cNvSpPr txBox="1"/>
          <p:nvPr/>
        </p:nvSpPr>
        <p:spPr>
          <a:xfrm>
            <a:off x="1183340" y="2276987"/>
            <a:ext cx="432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空白鍵</a:t>
            </a:r>
            <a:r>
              <a:rPr lang="en-US" altLang="zh-TW" dirty="0"/>
              <a:t>:</a:t>
            </a:r>
            <a:r>
              <a:rPr lang="zh-TW" altLang="en-US" dirty="0"/>
              <a:t> 選中 </a:t>
            </a:r>
            <a:r>
              <a:rPr lang="en-US" altLang="zh-TW" dirty="0"/>
              <a:t>IC</a:t>
            </a:r>
            <a:r>
              <a:rPr lang="zh-TW" altLang="en-US" dirty="0"/>
              <a:t> 後，原理圖旋轉 </a:t>
            </a:r>
            <a:r>
              <a:rPr lang="en-US" altLang="zh-TW" dirty="0"/>
              <a:t>90 </a:t>
            </a:r>
            <a:r>
              <a:rPr lang="zh-TW" altLang="en-US" dirty="0"/>
              <a:t>度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DBD3BEB-A07F-4B14-B5D2-33FBF81E099F}"/>
              </a:ext>
            </a:extLst>
          </p:cNvPr>
          <p:cNvSpPr txBox="1"/>
          <p:nvPr/>
        </p:nvSpPr>
        <p:spPr>
          <a:xfrm>
            <a:off x="1183339" y="2923918"/>
            <a:ext cx="432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更改 </a:t>
            </a:r>
            <a:r>
              <a:rPr lang="en-US" altLang="zh-TW" dirty="0"/>
              <a:t>NET</a:t>
            </a:r>
            <a:r>
              <a:rPr lang="zh-TW" altLang="en-US" dirty="0"/>
              <a:t> 名稱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8112F9-9A5D-4972-A5BE-EC4EEBAC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7" y="3821612"/>
            <a:ext cx="2743583" cy="9526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4704C7E-E389-440F-925B-2F0ADF68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74" y="3665649"/>
            <a:ext cx="3197095" cy="2495797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0304E5D-E6F5-442F-9817-B214E4311726}"/>
              </a:ext>
            </a:extLst>
          </p:cNvPr>
          <p:cNvSpPr/>
          <p:nvPr/>
        </p:nvSpPr>
        <p:spPr>
          <a:xfrm>
            <a:off x="6795058" y="3704364"/>
            <a:ext cx="636494" cy="144847"/>
          </a:xfrm>
          <a:prstGeom prst="roundRect">
            <a:avLst/>
          </a:prstGeom>
          <a:noFill/>
          <a:ln w="38100">
            <a:solidFill>
              <a:srgbClr val="C8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C4C8D11-03A4-4881-9790-1587F05FE867}"/>
              </a:ext>
            </a:extLst>
          </p:cNvPr>
          <p:cNvSpPr/>
          <p:nvPr/>
        </p:nvSpPr>
        <p:spPr>
          <a:xfrm>
            <a:off x="5091763" y="5300081"/>
            <a:ext cx="797859" cy="174107"/>
          </a:xfrm>
          <a:prstGeom prst="roundRect">
            <a:avLst/>
          </a:prstGeom>
          <a:noFill/>
          <a:ln w="38100">
            <a:solidFill>
              <a:srgbClr val="C8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9841AB5-4C40-4612-9FFC-21448813EA88}"/>
              </a:ext>
            </a:extLst>
          </p:cNvPr>
          <p:cNvSpPr/>
          <p:nvPr/>
        </p:nvSpPr>
        <p:spPr>
          <a:xfrm>
            <a:off x="4306174" y="5456259"/>
            <a:ext cx="785589" cy="142564"/>
          </a:xfrm>
          <a:prstGeom prst="roundRect">
            <a:avLst/>
          </a:prstGeom>
          <a:noFill/>
          <a:ln w="38100">
            <a:solidFill>
              <a:srgbClr val="C8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18EBEC6-74B0-45FD-81AB-24031A9FFFEB}"/>
              </a:ext>
            </a:extLst>
          </p:cNvPr>
          <p:cNvSpPr/>
          <p:nvPr/>
        </p:nvSpPr>
        <p:spPr>
          <a:xfrm>
            <a:off x="5997199" y="5300081"/>
            <a:ext cx="1434353" cy="174107"/>
          </a:xfrm>
          <a:prstGeom prst="roundRect">
            <a:avLst/>
          </a:prstGeom>
          <a:noFill/>
          <a:ln w="38100">
            <a:solidFill>
              <a:srgbClr val="C8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45DCCD7-84E9-413C-9EE3-913B420CFE89}"/>
              </a:ext>
            </a:extLst>
          </p:cNvPr>
          <p:cNvSpPr/>
          <p:nvPr/>
        </p:nvSpPr>
        <p:spPr>
          <a:xfrm>
            <a:off x="1716552" y="4014729"/>
            <a:ext cx="1636059" cy="297851"/>
          </a:xfrm>
          <a:prstGeom prst="roundRect">
            <a:avLst/>
          </a:prstGeom>
          <a:noFill/>
          <a:ln w="38100">
            <a:solidFill>
              <a:srgbClr val="C8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9E6A31-F704-4898-B27E-36D8EA1FC002}"/>
              </a:ext>
            </a:extLst>
          </p:cNvPr>
          <p:cNvSpPr txBox="1"/>
          <p:nvPr/>
        </p:nvSpPr>
        <p:spPr>
          <a:xfrm>
            <a:off x="6096000" y="3324676"/>
            <a:ext cx="147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選擇 </a:t>
            </a:r>
            <a:r>
              <a:rPr lang="en-US" altLang="zh-TW" dirty="0"/>
              <a:t>Same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BD98FD-5AFA-4F7F-AB66-FCD6CDCE9686}"/>
              </a:ext>
            </a:extLst>
          </p:cNvPr>
          <p:cNvSpPr txBox="1"/>
          <p:nvPr/>
        </p:nvSpPr>
        <p:spPr>
          <a:xfrm>
            <a:off x="4352175" y="4910037"/>
            <a:ext cx="171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選這兩個選項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E18867-9865-43EB-B941-71CFC700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427" y="4056333"/>
            <a:ext cx="3391373" cy="207674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0A14F54-178B-4D7C-AEEB-C5AEC57D9B33}"/>
              </a:ext>
            </a:extLst>
          </p:cNvPr>
          <p:cNvSpPr txBox="1"/>
          <p:nvPr/>
        </p:nvSpPr>
        <p:spPr>
          <a:xfrm>
            <a:off x="7887678" y="3410002"/>
            <a:ext cx="3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Filter</a:t>
            </a:r>
            <a:r>
              <a:rPr lang="zh-TW" altLang="en-US" dirty="0"/>
              <a:t> 會呈現像這樣，這個時候在右手邊修改 </a:t>
            </a:r>
            <a:r>
              <a:rPr lang="en-US" altLang="zh-TW" dirty="0"/>
              <a:t>Properties </a:t>
            </a:r>
            <a:r>
              <a:rPr lang="zh-TW" altLang="en-US" dirty="0"/>
              <a:t>就可以啦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5EA988-491A-4D47-9719-7C273FC2C83A}"/>
              </a:ext>
            </a:extLst>
          </p:cNvPr>
          <p:cNvSpPr txBox="1"/>
          <p:nvPr/>
        </p:nvSpPr>
        <p:spPr>
          <a:xfrm>
            <a:off x="5585011" y="1526734"/>
            <a:ext cx="432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Shift+C</a:t>
            </a:r>
            <a:r>
              <a:rPr lang="en-US" altLang="zh-TW" dirty="0"/>
              <a:t>:</a:t>
            </a:r>
            <a:r>
              <a:rPr lang="zh-TW" altLang="en-US" dirty="0"/>
              <a:t> 取消選擇 </a:t>
            </a:r>
            <a:r>
              <a:rPr lang="en-US" altLang="zh-TW" dirty="0"/>
              <a:t>or </a:t>
            </a:r>
            <a:r>
              <a:rPr lang="zh-TW" altLang="en-US" dirty="0"/>
              <a:t>取消量測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62662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2C9AA-8EB2-48BC-9ECF-B46A7DC1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PCBLIB related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15D40-DC39-40AC-B490-C540C460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67</a:t>
            </a:fld>
            <a:endParaRPr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DA19FE-6CB1-49F7-B834-D6DB398B58E5}"/>
              </a:ext>
            </a:extLst>
          </p:cNvPr>
          <p:cNvSpPr txBox="1"/>
          <p:nvPr/>
        </p:nvSpPr>
        <p:spPr>
          <a:xfrm>
            <a:off x="950258" y="1690688"/>
            <a:ext cx="5280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按住 </a:t>
            </a:r>
            <a:r>
              <a:rPr lang="en-US" altLang="zh-TW" dirty="0"/>
              <a:t>CRTL: </a:t>
            </a:r>
            <a:r>
              <a:rPr lang="zh-TW" altLang="en-US" dirty="0"/>
              <a:t>可以控制繪製大小暫時不受到 </a:t>
            </a:r>
            <a:r>
              <a:rPr lang="en-US" altLang="zh-TW" dirty="0"/>
              <a:t>snap </a:t>
            </a:r>
            <a:r>
              <a:rPr lang="zh-TW" altLang="en-US" dirty="0"/>
              <a:t>的限制</a:t>
            </a:r>
            <a:r>
              <a:rPr lang="en-US" altLang="zh-TW" dirty="0"/>
              <a:t>(</a:t>
            </a:r>
            <a:r>
              <a:rPr lang="zh-TW" altLang="en-US" dirty="0"/>
              <a:t>一次不一定要移動一格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Shift+Ctrl</a:t>
            </a:r>
            <a:r>
              <a:rPr lang="en-US" altLang="zh-TW" dirty="0"/>
              <a:t>+</a:t>
            </a:r>
            <a:r>
              <a:rPr lang="zh-TW" altLang="en-US" dirty="0"/>
              <a:t>線</a:t>
            </a:r>
            <a:r>
              <a:rPr lang="en-US" altLang="zh-TW" dirty="0"/>
              <a:t>: (</a:t>
            </a:r>
            <a:r>
              <a:rPr lang="zh-TW" altLang="en-US" dirty="0"/>
              <a:t>控制圓弧、直角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空白鍵</a:t>
            </a:r>
            <a:r>
              <a:rPr lang="en-US" altLang="zh-TW" dirty="0"/>
              <a:t>+</a:t>
            </a:r>
            <a:r>
              <a:rPr lang="zh-TW" altLang="en-US" dirty="0"/>
              <a:t>線</a:t>
            </a:r>
            <a:r>
              <a:rPr lang="en-US" altLang="zh-TW" dirty="0"/>
              <a:t>: </a:t>
            </a:r>
            <a:r>
              <a:rPr lang="zh-TW" altLang="en-US" dirty="0"/>
              <a:t>改變方向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Shift+S</a:t>
            </a:r>
            <a:r>
              <a:rPr lang="en-US" altLang="zh-TW" dirty="0"/>
              <a:t>: </a:t>
            </a:r>
            <a:r>
              <a:rPr lang="zh-TW" altLang="en-US" dirty="0"/>
              <a:t>可以關注特定的層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先選線段</a:t>
            </a:r>
            <a:r>
              <a:rPr lang="en-US" altLang="zh-TW" dirty="0"/>
              <a:t>+TAB: </a:t>
            </a:r>
            <a:r>
              <a:rPr lang="zh-TW" altLang="en-US" dirty="0"/>
              <a:t>會把連在一起的線一起選起來</a:t>
            </a:r>
          </a:p>
        </p:txBody>
      </p:sp>
    </p:spTree>
    <p:extLst>
      <p:ext uri="{BB962C8B-B14F-4D97-AF65-F5344CB8AC3E}">
        <p14:creationId xmlns:p14="http://schemas.microsoft.com/office/powerpoint/2010/main" val="23023912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2C9AA-8EB2-48BC-9ECF-B46A7DC1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PCBDOC related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15D40-DC39-40AC-B490-C540C460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68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742050-3C8F-40FA-9372-A0ED6F3DE172}"/>
              </a:ext>
            </a:extLst>
          </p:cNvPr>
          <p:cNvSpPr txBox="1"/>
          <p:nvPr/>
        </p:nvSpPr>
        <p:spPr>
          <a:xfrm>
            <a:off x="871819" y="1489481"/>
            <a:ext cx="413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Shift + </a:t>
            </a:r>
            <a:r>
              <a:rPr lang="zh-TW" altLang="en-US" dirty="0"/>
              <a:t>空格</a:t>
            </a:r>
            <a:r>
              <a:rPr lang="en-US" altLang="zh-TW" dirty="0"/>
              <a:t>: </a:t>
            </a:r>
            <a:r>
              <a:rPr lang="zh-TW" altLang="en-US" dirty="0"/>
              <a:t>切換繪製線形狀 </a:t>
            </a:r>
            <a:r>
              <a:rPr lang="en-US" altLang="zh-TW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待補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88D359-81DD-4121-8445-151F48EF5C71}"/>
              </a:ext>
            </a:extLst>
          </p:cNvPr>
          <p:cNvSpPr txBox="1"/>
          <p:nvPr/>
        </p:nvSpPr>
        <p:spPr>
          <a:xfrm>
            <a:off x="6875931" y="1506022"/>
            <a:ext cx="413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TW" dirty="0"/>
              <a:t>TAB:</a:t>
            </a:r>
            <a:r>
              <a:rPr lang="zh-TW" altLang="en-US" dirty="0"/>
              <a:t> 選擇部分後按 </a:t>
            </a:r>
            <a:r>
              <a:rPr lang="en-US" altLang="zh-TW" dirty="0"/>
              <a:t>TAB</a:t>
            </a:r>
            <a:r>
              <a:rPr lang="zh-TW" altLang="en-US" dirty="0"/>
              <a:t>，便可以選擇整條 </a:t>
            </a:r>
            <a:r>
              <a:rPr lang="en-US" altLang="zh-TW" dirty="0"/>
              <a:t>trace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B6EF413-3719-4AF9-A690-8E38B538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716" y="2268070"/>
            <a:ext cx="1543147" cy="2563906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9738E14-8D86-4F60-9085-CF5CB1A738C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8739863" y="3550023"/>
            <a:ext cx="125729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FDDE1D46-E2ED-4BF5-9D73-9DA9FBD5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161" y="2268071"/>
            <a:ext cx="1441806" cy="256390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EAD04E-7DDA-4C49-90ED-465F499AA672}"/>
              </a:ext>
            </a:extLst>
          </p:cNvPr>
          <p:cNvSpPr txBox="1"/>
          <p:nvPr/>
        </p:nvSpPr>
        <p:spPr>
          <a:xfrm>
            <a:off x="9018494" y="2940423"/>
            <a:ext cx="7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TAB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D66BE1-6B8C-426D-838F-AFF82FE04446}"/>
              </a:ext>
            </a:extLst>
          </p:cNvPr>
          <p:cNvSpPr txBox="1"/>
          <p:nvPr/>
        </p:nvSpPr>
        <p:spPr>
          <a:xfrm>
            <a:off x="881824" y="2972012"/>
            <a:ext cx="413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Shift + S: </a:t>
            </a:r>
            <a:r>
              <a:rPr lang="zh-TW" altLang="en-US" dirty="0"/>
              <a:t>顯示特定層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636D29-6A44-40B5-BE1B-26F269A94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94" y="3341344"/>
            <a:ext cx="2269910" cy="23592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E2E3B1-CB88-4D5D-A47C-AC186C24A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485" y="3341344"/>
            <a:ext cx="2206325" cy="2359276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02805DC-7551-4D26-99F9-AD80258CEE90}"/>
              </a:ext>
            </a:extLst>
          </p:cNvPr>
          <p:cNvCxnSpPr/>
          <p:nvPr/>
        </p:nvCxnSpPr>
        <p:spPr>
          <a:xfrm flipV="1">
            <a:off x="3478306" y="5700620"/>
            <a:ext cx="0" cy="3236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17651D7-8BCE-47CC-BD31-7B74CC75196E}"/>
              </a:ext>
            </a:extLst>
          </p:cNvPr>
          <p:cNvSpPr txBox="1"/>
          <p:nvPr/>
        </p:nvSpPr>
        <p:spPr>
          <a:xfrm>
            <a:off x="1577786" y="6039442"/>
            <a:ext cx="413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Shift+S</a:t>
            </a:r>
            <a:r>
              <a:rPr lang="en-US" altLang="zh-TW" dirty="0"/>
              <a:t>: </a:t>
            </a:r>
            <a:r>
              <a:rPr lang="zh-TW" altLang="en-US" dirty="0"/>
              <a:t>顯示 </a:t>
            </a:r>
            <a:r>
              <a:rPr lang="en-US" altLang="zh-TW" dirty="0"/>
              <a:t>TOP Paste</a:t>
            </a:r>
            <a:r>
              <a:rPr lang="zh-TW" altLang="en-US" dirty="0"/>
              <a:t> 層</a:t>
            </a:r>
            <a:endParaRPr lang="en-US" altLang="zh-TW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51F830F-A9C5-40F2-BF17-241C3C96E4C5}"/>
              </a:ext>
            </a:extLst>
          </p:cNvPr>
          <p:cNvCxnSpPr>
            <a:cxnSpLocks/>
          </p:cNvCxnSpPr>
          <p:nvPr/>
        </p:nvCxnSpPr>
        <p:spPr>
          <a:xfrm flipH="1" flipV="1">
            <a:off x="4473389" y="4359151"/>
            <a:ext cx="197223" cy="338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09BE8E-30A3-48A0-AC24-BA61A2FF7887}"/>
              </a:ext>
            </a:extLst>
          </p:cNvPr>
          <p:cNvSpPr txBox="1"/>
          <p:nvPr/>
        </p:nvSpPr>
        <p:spPr>
          <a:xfrm>
            <a:off x="3737527" y="4682251"/>
            <a:ext cx="188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Top Paste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3710953-345E-4BC7-B2B0-41684A0AC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339" y="1964747"/>
            <a:ext cx="1563235" cy="755152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2135A6CA-731C-497F-8C0C-8AF544C88932}"/>
              </a:ext>
            </a:extLst>
          </p:cNvPr>
          <p:cNvSpPr/>
          <p:nvPr/>
        </p:nvSpPr>
        <p:spPr>
          <a:xfrm>
            <a:off x="2168618" y="1964747"/>
            <a:ext cx="668443" cy="66844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0F2FE66-92C9-40DA-BD95-C279CB0BD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461" y="1891067"/>
            <a:ext cx="1298590" cy="937519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4CBE14A2-2289-48C7-95F2-4F6048748ED0}"/>
              </a:ext>
            </a:extLst>
          </p:cNvPr>
          <p:cNvSpPr/>
          <p:nvPr/>
        </p:nvSpPr>
        <p:spPr>
          <a:xfrm>
            <a:off x="4615716" y="2008773"/>
            <a:ext cx="668443" cy="66844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861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2C9AA-8EB2-48BC-9ECF-B46A7DC1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PCBDOC related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15D40-DC39-40AC-B490-C540C460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69</a:t>
            </a:fld>
            <a:endParaRPr 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FBA9433-625C-46A2-9AD5-727228668E15}"/>
              </a:ext>
            </a:extLst>
          </p:cNvPr>
          <p:cNvSpPr txBox="1"/>
          <p:nvPr/>
        </p:nvSpPr>
        <p:spPr>
          <a:xfrm>
            <a:off x="1013010" y="1607895"/>
            <a:ext cx="413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Crtl+M</a:t>
            </a:r>
            <a:r>
              <a:rPr lang="en-US" altLang="zh-TW" dirty="0"/>
              <a:t>: </a:t>
            </a:r>
            <a:r>
              <a:rPr lang="zh-TW" altLang="en-US" dirty="0"/>
              <a:t>量測距離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BAE6B7-FDBD-43E2-A8CD-23473DAFBF15}"/>
              </a:ext>
            </a:extLst>
          </p:cNvPr>
          <p:cNvSpPr txBox="1"/>
          <p:nvPr/>
        </p:nvSpPr>
        <p:spPr>
          <a:xfrm>
            <a:off x="1013010" y="3713453"/>
            <a:ext cx="413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Shift+C</a:t>
            </a:r>
            <a:r>
              <a:rPr lang="en-US" altLang="zh-TW" dirty="0"/>
              <a:t>: </a:t>
            </a:r>
            <a:r>
              <a:rPr lang="zh-TW" altLang="en-US" dirty="0"/>
              <a:t>取消留下的量測資訊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E18BB5D-DDB7-47FD-BC8B-9AA093175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318" y="2155173"/>
            <a:ext cx="6167105" cy="13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1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A79DD-ECC0-47EA-A56D-E737234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找到 </a:t>
            </a:r>
            <a:r>
              <a:rPr lang="en-US" altLang="zh-TW" dirty="0"/>
              <a:t>symbol </a:t>
            </a:r>
            <a:r>
              <a:rPr lang="zh-TW" altLang="en-US" dirty="0"/>
              <a:t>和 </a:t>
            </a:r>
            <a:r>
              <a:rPr lang="en-US" altLang="zh-TW" dirty="0"/>
              <a:t>footprint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60ADDB-6577-4E4F-B175-A1AECDC9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7105"/>
            <a:ext cx="5701068" cy="25961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C236B93-2628-4EF9-BEB1-405339CC062F}"/>
              </a:ext>
            </a:extLst>
          </p:cNvPr>
          <p:cNvSpPr txBox="1"/>
          <p:nvPr/>
        </p:nvSpPr>
        <p:spPr>
          <a:xfrm>
            <a:off x="1734671" y="4412792"/>
            <a:ext cx="4163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點選右下角的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Manufacturer Part Search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搜尋，但有可能沒有提供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455DB3-D6CC-4637-A7BB-475C6B2BC5D3}"/>
              </a:ext>
            </a:extLst>
          </p:cNvPr>
          <p:cNvSpPr txBox="1"/>
          <p:nvPr/>
        </p:nvSpPr>
        <p:spPr>
          <a:xfrm>
            <a:off x="6940523" y="4551292"/>
            <a:ext cx="4163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上網搜尋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零件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symbol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，下載加入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IntLib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整合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IntLib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0887A1-8BE1-4987-85A7-2B205F78B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692" y="1690688"/>
            <a:ext cx="4478669" cy="261255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A096CA9-5083-4207-B84B-B8E39D82A1A7}"/>
              </a:ext>
            </a:extLst>
          </p:cNvPr>
          <p:cNvSpPr txBox="1"/>
          <p:nvPr/>
        </p:nvSpPr>
        <p:spPr>
          <a:xfrm>
            <a:off x="1734671" y="5846544"/>
            <a:ext cx="4163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Altium Library Loader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D25D38-909A-4686-8D31-376D35F9D97D}"/>
              </a:ext>
            </a:extLst>
          </p:cNvPr>
          <p:cNvSpPr txBox="1"/>
          <p:nvPr/>
        </p:nvSpPr>
        <p:spPr>
          <a:xfrm>
            <a:off x="4531660" y="5846544"/>
            <a:ext cx="4163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26ECA8-7A24-42B6-BF15-7542747FCDFD}"/>
              </a:ext>
            </a:extLst>
          </p:cNvPr>
          <p:cNvSpPr txBox="1"/>
          <p:nvPr/>
        </p:nvSpPr>
        <p:spPr>
          <a:xfrm>
            <a:off x="7477666" y="5846544"/>
            <a:ext cx="4163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JLC PCB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導出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JLC PCB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F54007-ED88-4F91-B60F-F3993A08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0110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6A1369-B9C2-4C87-AE33-8F7D7B4F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70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363D0E-2B66-46B9-AA8A-B4BE46B44E78}"/>
              </a:ext>
            </a:extLst>
          </p:cNvPr>
          <p:cNvSpPr txBox="1"/>
          <p:nvPr/>
        </p:nvSpPr>
        <p:spPr>
          <a:xfrm>
            <a:off x="1237129" y="127298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通過</a:t>
            </a:r>
            <a:r>
              <a:rPr lang="zh-TW" altLang="en-US" b="1" dirty="0">
                <a:solidFill>
                  <a:srgbClr val="FF0000"/>
                </a:solidFill>
              </a:rPr>
              <a:t>數字鍵盤</a:t>
            </a:r>
            <a:r>
              <a:rPr lang="zh-TW" altLang="en-US" dirty="0"/>
              <a:t>可以修改視角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BCF4D0-A617-4A60-85AE-4053ECD0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1899149"/>
            <a:ext cx="3048425" cy="35437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06B068A-E2FB-41E8-A8F9-441673E6FF14}"/>
              </a:ext>
            </a:extLst>
          </p:cNvPr>
          <p:cNvSpPr txBox="1"/>
          <p:nvPr/>
        </p:nvSpPr>
        <p:spPr>
          <a:xfrm>
            <a:off x="5298141" y="127298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</a:rPr>
              <a:t>Shift</a:t>
            </a:r>
            <a:r>
              <a:rPr lang="en-US" altLang="zh-TW" dirty="0"/>
              <a:t> </a:t>
            </a:r>
            <a:r>
              <a:rPr lang="zh-TW" altLang="en-US" dirty="0"/>
              <a:t>加</a:t>
            </a:r>
            <a:r>
              <a:rPr lang="zh-TW" altLang="en-US" dirty="0">
                <a:solidFill>
                  <a:srgbClr val="FF0000"/>
                </a:solidFill>
              </a:rPr>
              <a:t>滾輪</a:t>
            </a:r>
            <a:r>
              <a:rPr lang="zh-TW" altLang="en-US" dirty="0"/>
              <a:t>滾動移動</a:t>
            </a:r>
            <a:r>
              <a:rPr lang="zh-TW" altLang="en-US" dirty="0">
                <a:solidFill>
                  <a:srgbClr val="FF0000"/>
                </a:solidFill>
              </a:rPr>
              <a:t>左右視角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B35989A-FEBE-47D6-973D-ABE8CA9EC872}"/>
              </a:ext>
            </a:extLst>
          </p:cNvPr>
          <p:cNvSpPr txBox="1"/>
          <p:nvPr/>
        </p:nvSpPr>
        <p:spPr>
          <a:xfrm>
            <a:off x="5298141" y="1714483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滾輪滾動移動上下視角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9896A6-8C48-4091-BC5F-484EB3447E1E}"/>
              </a:ext>
            </a:extLst>
          </p:cNvPr>
          <p:cNvSpPr txBox="1"/>
          <p:nvPr/>
        </p:nvSpPr>
        <p:spPr>
          <a:xfrm>
            <a:off x="5298141" y="215597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CRTL + </a:t>
            </a:r>
            <a:r>
              <a:rPr lang="zh-TW" altLang="en-US" dirty="0"/>
              <a:t>滾輪 </a:t>
            </a:r>
            <a:r>
              <a:rPr lang="en-US" altLang="zh-TW" b="1" dirty="0">
                <a:solidFill>
                  <a:srgbClr val="FF0000"/>
                </a:solidFill>
              </a:rPr>
              <a:t>Zoom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KINYO USB有線筆電專用巧克力數字鍵盤(KBX-03) | 數字鍵盤| Yahoo奇摩購物中心">
            <a:extLst>
              <a:ext uri="{FF2B5EF4-FFF2-40B4-BE49-F238E27FC236}">
                <a16:creationId xmlns:a16="http://schemas.microsoft.com/office/drawing/2014/main" id="{FF5B831D-1A15-4780-BC36-8A9FB294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" y="4006943"/>
            <a:ext cx="1578069" cy="157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1C7E9D4-6491-4B88-A646-3EB75FD84072}"/>
              </a:ext>
            </a:extLst>
          </p:cNvPr>
          <p:cNvSpPr txBox="1"/>
          <p:nvPr/>
        </p:nvSpPr>
        <p:spPr>
          <a:xfrm>
            <a:off x="5298141" y="26399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Shift + </a:t>
            </a:r>
            <a:r>
              <a:rPr lang="zh-TW" altLang="en-US" dirty="0"/>
              <a:t>右鍵 </a:t>
            </a:r>
            <a:r>
              <a:rPr lang="zh-TW" altLang="en-US" b="1" dirty="0">
                <a:solidFill>
                  <a:srgbClr val="FF0000"/>
                </a:solidFill>
              </a:rPr>
              <a:t>旋轉視角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8DF4F4-AB92-46DA-AB5D-D27BAFACF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62" t="24999" r="27500" b="32157"/>
          <a:stretch/>
        </p:blipFill>
        <p:spPr>
          <a:xfrm>
            <a:off x="5625072" y="3123952"/>
            <a:ext cx="3630706" cy="2748201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B2DA68D-6B55-4DD7-ACFE-A92BE32F7E03}"/>
              </a:ext>
            </a:extLst>
          </p:cNvPr>
          <p:cNvCxnSpPr/>
          <p:nvPr/>
        </p:nvCxnSpPr>
        <p:spPr>
          <a:xfrm flipV="1">
            <a:off x="8749553" y="4105703"/>
            <a:ext cx="806823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0DE8DA-1A6A-4813-BB91-66676AEC6EDA}"/>
              </a:ext>
            </a:extLst>
          </p:cNvPr>
          <p:cNvSpPr txBox="1"/>
          <p:nvPr/>
        </p:nvSpPr>
        <p:spPr>
          <a:xfrm>
            <a:off x="9601200" y="38537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滑鼠</a:t>
            </a:r>
            <a:r>
              <a:rPr lang="zh-TW" altLang="en-US" b="1" dirty="0">
                <a:solidFill>
                  <a:srgbClr val="FF0000"/>
                </a:solidFill>
              </a:rPr>
              <a:t>不要</a:t>
            </a:r>
            <a:r>
              <a:rPr lang="zh-TW" altLang="en-US" dirty="0"/>
              <a:t>碰到</a:t>
            </a:r>
            <a:r>
              <a:rPr lang="zh-TW" altLang="en-US" b="1" dirty="0">
                <a:solidFill>
                  <a:srgbClr val="FF0000"/>
                </a:solidFill>
              </a:rPr>
              <a:t>灰色</a:t>
            </a:r>
            <a:r>
              <a:rPr lang="zh-TW" altLang="en-US" dirty="0"/>
              <a:t>的區域</a:t>
            </a:r>
          </a:p>
        </p:txBody>
      </p:sp>
    </p:spTree>
    <p:extLst>
      <p:ext uri="{BB962C8B-B14F-4D97-AF65-F5344CB8AC3E}">
        <p14:creationId xmlns:p14="http://schemas.microsoft.com/office/powerpoint/2010/main" val="15666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Altium Designer - Schema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302480-C76B-4B6D-A62D-2F61E2CB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3218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F731C-EC87-48E7-AE53-8B978A9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差分線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420E4C-348A-4920-B3C7-DA2F979D9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931"/>
            <a:ext cx="10515600" cy="4351338"/>
          </a:xfrm>
        </p:spPr>
        <p:txBody>
          <a:bodyPr/>
          <a:lstStyle/>
          <a:p>
            <a:r>
              <a:rPr lang="zh-TW" altLang="en-US" dirty="0"/>
              <a:t>像 </a:t>
            </a:r>
            <a:r>
              <a:rPr lang="en-US" altLang="zh-TW" dirty="0"/>
              <a:t>USB </a:t>
            </a:r>
            <a:r>
              <a:rPr lang="zh-TW" altLang="en-US" dirty="0"/>
              <a:t>的走線在 </a:t>
            </a:r>
            <a:r>
              <a:rPr lang="en-US" altLang="zh-TW" dirty="0"/>
              <a:t>Data+</a:t>
            </a:r>
            <a:r>
              <a:rPr lang="zh-TW" altLang="en-US" dirty="0"/>
              <a:t> 與 </a:t>
            </a:r>
            <a:r>
              <a:rPr lang="en-US" altLang="zh-TW" dirty="0"/>
              <a:t>Data-</a:t>
            </a:r>
            <a:r>
              <a:rPr lang="zh-TW" altLang="en-US" dirty="0"/>
              <a:t> 是走差分線，這類走線有阻抗限制</a:t>
            </a:r>
            <a:r>
              <a:rPr lang="en-US" altLang="zh-TW" dirty="0"/>
              <a:t>(USB 2.0, 90 Ohm)</a:t>
            </a:r>
            <a:r>
              <a:rPr lang="zh-TW" altLang="en-US" dirty="0"/>
              <a:t>。因此需要特殊的標註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B11191-681B-41B5-8F72-69C22908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72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1E5CA1-236A-4915-B10E-8ECCBE4B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21" y="2372392"/>
            <a:ext cx="5300679" cy="4060842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8D4D1A7-849A-4448-AC8E-2FD39FBD8A5A}"/>
              </a:ext>
            </a:extLst>
          </p:cNvPr>
          <p:cNvCxnSpPr/>
          <p:nvPr/>
        </p:nvCxnSpPr>
        <p:spPr>
          <a:xfrm flipH="1">
            <a:off x="4993341" y="2823882"/>
            <a:ext cx="322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6582CE7-8451-4074-B5E5-7E0388521275}"/>
              </a:ext>
            </a:extLst>
          </p:cNvPr>
          <p:cNvCxnSpPr/>
          <p:nvPr/>
        </p:nvCxnSpPr>
        <p:spPr>
          <a:xfrm>
            <a:off x="4419600" y="4141695"/>
            <a:ext cx="0" cy="376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82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2A69B-F564-4683-B876-EEEFC323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5D43D25-FA9F-4D4B-A584-B7E77A52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91" y="1690688"/>
            <a:ext cx="5377417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EF3B50-3F10-49CD-A0FA-BA42641B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98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Altium Designer - Layout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302480-C76B-4B6D-A62D-2F61E2CB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147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CB47E-A7FE-49EA-94E8-8839D67C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如何繪製不規則形狀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80304-71FC-4690-888B-F5396643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先用線描出外框，然後使用 </a:t>
            </a:r>
            <a:r>
              <a:rPr lang="en-US" altLang="zh-TW" dirty="0"/>
              <a:t>solid region </a:t>
            </a:r>
            <a:r>
              <a:rPr lang="zh-TW" altLang="en-US" dirty="0"/>
              <a:t>把他畫出來</a:t>
            </a:r>
            <a:endParaRPr lang="en-US" altLang="zh-TW" dirty="0"/>
          </a:p>
          <a:p>
            <a:r>
              <a:rPr lang="zh-TW" altLang="en-US" dirty="0"/>
              <a:t>之後選中其中一條，然後按 </a:t>
            </a:r>
            <a:r>
              <a:rPr lang="en-US" altLang="zh-TW" dirty="0"/>
              <a:t>TAB</a:t>
            </a:r>
            <a:r>
              <a:rPr lang="zh-TW" altLang="en-US" dirty="0"/>
              <a:t> 全選刪除線即可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1E7811-6322-40D5-8D46-88DA9A48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75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9907DD-697D-4E5E-BED2-DDEA9D8D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911" y="2085617"/>
            <a:ext cx="1189023" cy="42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53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B4F2B-B458-4164-A0A3-87C94300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DECE3F-E2E8-4F81-B742-DE4F96B2D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是一個區域，如果有一個區域需要特化設計規則時可用</a:t>
            </a:r>
            <a:endParaRPr lang="en-US" altLang="zh-TW" dirty="0"/>
          </a:p>
          <a:p>
            <a:r>
              <a:rPr lang="zh-TW" altLang="en-US" dirty="0"/>
              <a:t>大小調整要在 </a:t>
            </a:r>
            <a:r>
              <a:rPr lang="en-US" altLang="zh-TW" dirty="0"/>
              <a:t>Design rule </a:t>
            </a:r>
            <a:r>
              <a:rPr lang="zh-TW" altLang="en-US" dirty="0"/>
              <a:t>調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756C5C-8A5E-43F4-A3D8-C6006592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76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78CCE1-82E1-45B1-9AAA-B42AF0DD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4" y="2442674"/>
            <a:ext cx="5493761" cy="4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617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EAF1D-E66A-401D-88F1-69362B66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BGA</a:t>
            </a:r>
            <a:r>
              <a:rPr lang="zh-TW" altLang="en-US" dirty="0"/>
              <a:t> 的 </a:t>
            </a:r>
            <a:r>
              <a:rPr lang="en-US" altLang="zh-TW" dirty="0"/>
              <a:t>NSMD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E7DD23-B2DE-4F9E-805B-CF36FE3E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Non Solder Mask Defined</a:t>
            </a:r>
            <a:r>
              <a:rPr lang="zh-TW" altLang="en-US" dirty="0"/>
              <a:t>，是由於 </a:t>
            </a:r>
            <a:r>
              <a:rPr lang="en-US" altLang="zh-TW" dirty="0"/>
              <a:t>BGA</a:t>
            </a:r>
            <a:r>
              <a:rPr lang="zh-TW" altLang="en-US" dirty="0"/>
              <a:t> 本身的小間距，因此要調整 </a:t>
            </a:r>
            <a:r>
              <a:rPr lang="en-US" altLang="zh-TW" dirty="0"/>
              <a:t>solder </a:t>
            </a:r>
            <a:r>
              <a:rPr lang="zh-TW" altLang="en-US" dirty="0"/>
              <a:t>的大小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250EA6-8E06-42B8-9AE3-159A651A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77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043DFF-82DA-443C-BB37-3AB54E7D09BC}"/>
              </a:ext>
            </a:extLst>
          </p:cNvPr>
          <p:cNvSpPr txBox="1"/>
          <p:nvPr/>
        </p:nvSpPr>
        <p:spPr>
          <a:xfrm>
            <a:off x="9628094" y="622115"/>
            <a:ext cx="16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AD NSMD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11756D-36A0-428E-8924-10682D25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25" y="3155576"/>
            <a:ext cx="8775258" cy="3151837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8B503EC-7100-4869-942E-F018FEE50692}"/>
              </a:ext>
            </a:extLst>
          </p:cNvPr>
          <p:cNvCxnSpPr>
            <a:cxnSpLocks/>
          </p:cNvCxnSpPr>
          <p:nvPr/>
        </p:nvCxnSpPr>
        <p:spPr>
          <a:xfrm>
            <a:off x="2976282" y="3265808"/>
            <a:ext cx="681318" cy="6839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1E545D-2431-40D0-A9E3-346043ABE81F}"/>
              </a:ext>
            </a:extLst>
          </p:cNvPr>
          <p:cNvSpPr txBox="1"/>
          <p:nvPr/>
        </p:nvSpPr>
        <p:spPr>
          <a:xfrm>
            <a:off x="16283" y="2804143"/>
            <a:ext cx="3845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BGA</a:t>
            </a:r>
            <a:r>
              <a:rPr lang="zh-TW" altLang="en-US" b="1" dirty="0">
                <a:solidFill>
                  <a:srgbClr val="FF0000"/>
                </a:solidFill>
              </a:rPr>
              <a:t> 有獨特的標示系統，詳見 </a:t>
            </a:r>
            <a:r>
              <a:rPr lang="en-US" altLang="zh-TW" b="1" dirty="0">
                <a:solidFill>
                  <a:srgbClr val="FF0000"/>
                </a:solidFill>
              </a:rPr>
              <a:t>BOS1901 Datasheet P.33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通常圓形代表左上角，是 </a:t>
            </a:r>
            <a:r>
              <a:rPr lang="en-US" altLang="zh-TW" b="1" dirty="0">
                <a:solidFill>
                  <a:srgbClr val="FF0000"/>
                </a:solidFill>
              </a:rPr>
              <a:t>A1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89AF020-1D60-4202-A495-BDE613F7654D}"/>
              </a:ext>
            </a:extLst>
          </p:cNvPr>
          <p:cNvCxnSpPr>
            <a:cxnSpLocks/>
          </p:cNvCxnSpPr>
          <p:nvPr/>
        </p:nvCxnSpPr>
        <p:spPr>
          <a:xfrm flipV="1">
            <a:off x="5307106" y="3265808"/>
            <a:ext cx="0" cy="2426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BB9FB6F-F607-4B33-BD93-45B1DE7D4628}"/>
              </a:ext>
            </a:extLst>
          </p:cNvPr>
          <p:cNvSpPr txBox="1"/>
          <p:nvPr/>
        </p:nvSpPr>
        <p:spPr>
          <a:xfrm>
            <a:off x="5540188" y="999300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SMD</a:t>
            </a:r>
            <a:r>
              <a:rPr lang="zh-TW" altLang="en-US" dirty="0">
                <a:hlinkClick r:id="rId4"/>
              </a:rPr>
              <a:t>和</a:t>
            </a:r>
            <a:r>
              <a:rPr lang="en-US" altLang="zh-TW" dirty="0">
                <a:hlinkClick r:id="rId4"/>
              </a:rPr>
              <a:t>NSMD</a:t>
            </a:r>
            <a:r>
              <a:rPr lang="zh-TW" altLang="en-US" dirty="0">
                <a:hlinkClick r:id="rId4"/>
              </a:rPr>
              <a:t>焊墊設計的區別、優缺點與使用時機建議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2D5896-0A53-4952-A36A-9511810AD35D}"/>
              </a:ext>
            </a:extLst>
          </p:cNvPr>
          <p:cNvSpPr txBox="1"/>
          <p:nvPr/>
        </p:nvSpPr>
        <p:spPr>
          <a:xfrm>
            <a:off x="4902642" y="3607777"/>
            <a:ext cx="528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旋轉軸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058BA52-0E94-4BD0-9E3B-BC9514E96942}"/>
              </a:ext>
            </a:extLst>
          </p:cNvPr>
          <p:cNvCxnSpPr>
            <a:cxnSpLocks/>
          </p:cNvCxnSpPr>
          <p:nvPr/>
        </p:nvCxnSpPr>
        <p:spPr>
          <a:xfrm flipV="1">
            <a:off x="9269506" y="3268843"/>
            <a:ext cx="0" cy="2426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號: 弧形上彎 24">
            <a:extLst>
              <a:ext uri="{FF2B5EF4-FFF2-40B4-BE49-F238E27FC236}">
                <a16:creationId xmlns:a16="http://schemas.microsoft.com/office/drawing/2014/main" id="{5FE2C662-1ACE-4A22-A115-2837914EEC5D}"/>
              </a:ext>
            </a:extLst>
          </p:cNvPr>
          <p:cNvSpPr/>
          <p:nvPr/>
        </p:nvSpPr>
        <p:spPr>
          <a:xfrm>
            <a:off x="5211925" y="3443241"/>
            <a:ext cx="310924" cy="112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8342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B2BA3-125F-4442-B9B5-D9581CA1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繪製板形狀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DF74E6-A6EA-4459-8C77-4CE28FCE6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可以使用 </a:t>
            </a:r>
            <a:r>
              <a:rPr lang="en-US" altLang="zh-TW" dirty="0"/>
              <a:t>place -&gt; line </a:t>
            </a:r>
            <a:r>
              <a:rPr lang="zh-TW" altLang="en-US" dirty="0"/>
              <a:t>繪製方形外觀，再使用 </a:t>
            </a:r>
            <a:r>
              <a:rPr lang="en-US" altLang="zh-TW" dirty="0"/>
              <a:t>Arc </a:t>
            </a:r>
            <a:r>
              <a:rPr lang="zh-TW" altLang="en-US" dirty="0"/>
              <a:t>補成圓角</a:t>
            </a:r>
            <a:endParaRPr lang="en-US" altLang="zh-TW" dirty="0"/>
          </a:p>
          <a:p>
            <a:r>
              <a:rPr lang="zh-TW" altLang="en-US" dirty="0"/>
              <a:t>設置圓點使用 </a:t>
            </a:r>
            <a:r>
              <a:rPr lang="en-US" altLang="zh-TW" dirty="0"/>
              <a:t>edit -&gt; origin -&gt; set</a:t>
            </a:r>
          </a:p>
          <a:p>
            <a:r>
              <a:rPr lang="zh-TW" altLang="en-US" dirty="0"/>
              <a:t>裁切請參考 </a:t>
            </a:r>
            <a:r>
              <a:rPr lang="en-US" altLang="zh-TW" dirty="0"/>
              <a:t>https://zhuanlan.zhihu.com/p/439900234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195CB9-9A1A-4D27-BF9A-1E25C42F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78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FF6386-B71C-4EF3-9FF9-CCB5A63F3FA6}"/>
              </a:ext>
            </a:extLst>
          </p:cNvPr>
          <p:cNvSpPr txBox="1"/>
          <p:nvPr/>
        </p:nvSpPr>
        <p:spPr>
          <a:xfrm>
            <a:off x="6400800" y="61055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https://blog.csdn.net/Mark_md/article/details/116445961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DF53B3-E5CA-46D4-818C-487B1CE710CA}"/>
              </a:ext>
            </a:extLst>
          </p:cNvPr>
          <p:cNvSpPr txBox="1"/>
          <p:nvPr/>
        </p:nvSpPr>
        <p:spPr>
          <a:xfrm>
            <a:off x="6172200" y="5805528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https://blog.csdn.net/Teamo1110/article/details/108400204</a:t>
            </a:r>
          </a:p>
        </p:txBody>
      </p:sp>
    </p:spTree>
    <p:extLst>
      <p:ext uri="{BB962C8B-B14F-4D97-AF65-F5344CB8AC3E}">
        <p14:creationId xmlns:p14="http://schemas.microsoft.com/office/powerpoint/2010/main" val="2485472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919E3-F76B-45BA-8039-449413BB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Stack Manager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34BAFA-8A19-439B-8C32-C66D7015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9437C6-F42D-41DA-ADD1-CF258648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79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E7AC9D-3041-4C33-ABA3-4B1F69DD62A6}"/>
              </a:ext>
            </a:extLst>
          </p:cNvPr>
          <p:cNvSpPr txBox="1"/>
          <p:nvPr/>
        </p:nvSpPr>
        <p:spPr>
          <a:xfrm>
            <a:off x="5387788" y="5807631"/>
            <a:ext cx="415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https://youtu.be/PMEpQZ90f34?t=4802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01EDCD-1937-4AAF-97CF-921CAA473568}"/>
              </a:ext>
            </a:extLst>
          </p:cNvPr>
          <p:cNvSpPr txBox="1"/>
          <p:nvPr/>
        </p:nvSpPr>
        <p:spPr>
          <a:xfrm>
            <a:off x="5387788" y="5532710"/>
            <a:ext cx="3218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https://jlcpcb.com/impedance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60EA11-E18A-441F-BAB5-353166110B22}"/>
              </a:ext>
            </a:extLst>
          </p:cNvPr>
          <p:cNvSpPr txBox="1"/>
          <p:nvPr/>
        </p:nvSpPr>
        <p:spPr>
          <a:xfrm>
            <a:off x="5387788" y="53259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https://tools.jlc.com/jlcTools/#/impedanceDefaultTemplate</a:t>
            </a:r>
          </a:p>
        </p:txBody>
      </p:sp>
    </p:spTree>
    <p:extLst>
      <p:ext uri="{BB962C8B-B14F-4D97-AF65-F5344CB8AC3E}">
        <p14:creationId xmlns:p14="http://schemas.microsoft.com/office/powerpoint/2010/main" val="139252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B6312-C848-4333-AB74-75A024FE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整合</a:t>
            </a:r>
            <a:r>
              <a:rPr lang="en-US" altLang="zh-TW" dirty="0" err="1"/>
              <a:t>IntLib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B754EF-F7CB-4501-AD18-02EC47AF9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</a:rPr>
              <a:t>概念</a:t>
            </a:r>
            <a:r>
              <a:rPr lang="en-US" altLang="zh-TW" dirty="0"/>
              <a:t>: </a:t>
            </a:r>
            <a:r>
              <a:rPr lang="en-US" altLang="zh-TW" dirty="0" err="1"/>
              <a:t>IntLib</a:t>
            </a:r>
            <a:r>
              <a:rPr lang="en-US" altLang="zh-TW" dirty="0"/>
              <a:t> </a:t>
            </a:r>
            <a:r>
              <a:rPr lang="zh-TW" altLang="en-US" dirty="0"/>
              <a:t>包含了</a:t>
            </a:r>
            <a:r>
              <a:rPr lang="en-US" altLang="zh-TW" dirty="0" err="1"/>
              <a:t>SchLib</a:t>
            </a:r>
            <a:r>
              <a:rPr lang="en-US" altLang="zh-TW" dirty="0"/>
              <a:t> </a:t>
            </a:r>
            <a:r>
              <a:rPr lang="zh-TW" altLang="en-US" dirty="0"/>
              <a:t>以及 </a:t>
            </a:r>
            <a:r>
              <a:rPr lang="en-US" altLang="zh-TW" dirty="0" err="1"/>
              <a:t>PcbLib</a:t>
            </a:r>
            <a:r>
              <a:rPr lang="zh-TW" altLang="en-US" dirty="0"/>
              <a:t>，我們只要進行複製到新的 </a:t>
            </a:r>
            <a:r>
              <a:rPr lang="en-US" altLang="zh-TW" dirty="0" err="1"/>
              <a:t>IntLib</a:t>
            </a:r>
            <a:r>
              <a:rPr lang="en-US" altLang="zh-TW" dirty="0"/>
              <a:t> </a:t>
            </a:r>
            <a:r>
              <a:rPr lang="zh-TW" altLang="en-US" dirty="0"/>
              <a:t>並重新連結 </a:t>
            </a:r>
            <a:r>
              <a:rPr lang="en-US" altLang="zh-TW" dirty="0"/>
              <a:t>footprint </a:t>
            </a:r>
            <a:r>
              <a:rPr lang="zh-TW" altLang="en-US" dirty="0"/>
              <a:t>即可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706616-44AB-4ACC-A86B-ECC8D269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97" y="2844917"/>
            <a:ext cx="3762900" cy="314368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68AE6A4-36A5-448B-B784-F347FFC64658}"/>
              </a:ext>
            </a:extLst>
          </p:cNvPr>
          <p:cNvSpPr txBox="1"/>
          <p:nvPr/>
        </p:nvSpPr>
        <p:spPr>
          <a:xfrm>
            <a:off x="1720085" y="6079939"/>
            <a:ext cx="297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建立新的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IntLib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D3227AD-248F-4481-944F-24D44153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778" y="2836913"/>
            <a:ext cx="5542022" cy="315169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AA8BDC0-428E-48BE-8FB5-A1100DD6B163}"/>
              </a:ext>
            </a:extLst>
          </p:cNvPr>
          <p:cNvSpPr txBox="1"/>
          <p:nvPr/>
        </p:nvSpPr>
        <p:spPr>
          <a:xfrm>
            <a:off x="5955909" y="6079939"/>
            <a:ext cx="539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Schematic Library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PCB Library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9DCD5A-7A36-48FB-86B2-3D617AE50E37}"/>
              </a:ext>
            </a:extLst>
          </p:cNvPr>
          <p:cNvSpPr txBox="1"/>
          <p:nvPr/>
        </p:nvSpPr>
        <p:spPr>
          <a:xfrm>
            <a:off x="4632920" y="1321356"/>
            <a:ext cx="672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https://youtu.be/OpiD_knIOQI?si=ciUsRsamUoIbplCH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1ED17F-DF80-4F20-91E0-9A4A3DCA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362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51755E-AE60-40FE-BE48-69CDF5A2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Rules – Pad to Pad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C16529-6BBC-4433-8F82-A182D35BB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739" y="1690688"/>
            <a:ext cx="6015674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C2204E-054F-49AD-9537-9B69A747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80</a:t>
            </a:fld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B12AAA6-5AA4-4745-980D-68B9B2962431}"/>
              </a:ext>
            </a:extLst>
          </p:cNvPr>
          <p:cNvSpPr/>
          <p:nvPr/>
        </p:nvSpPr>
        <p:spPr>
          <a:xfrm>
            <a:off x="4123765" y="4769224"/>
            <a:ext cx="1909482" cy="3316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A0450C-1AA0-4A86-B81F-C100DD81B564}"/>
              </a:ext>
            </a:extLst>
          </p:cNvPr>
          <p:cNvSpPr txBox="1"/>
          <p:nvPr/>
        </p:nvSpPr>
        <p:spPr>
          <a:xfrm>
            <a:off x="5925671" y="606527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https://github.com/ayberkozgur/jlcpcb-design-rules-stackups</a:t>
            </a:r>
          </a:p>
        </p:txBody>
      </p:sp>
    </p:spTree>
    <p:extLst>
      <p:ext uri="{BB962C8B-B14F-4D97-AF65-F5344CB8AC3E}">
        <p14:creationId xmlns:p14="http://schemas.microsoft.com/office/powerpoint/2010/main" val="2011320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CC21B-BDF8-4A4B-9DA5-475FFBFC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 Pair – Match Length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94485D-C17B-42F7-9611-85017AAA1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https://resources.altium.com/p/how-perform-differential-pair-tuning-altium-designer-20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https://blog.csdn.net/qq_36720691/article/details/124870440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429249-5706-4827-BE81-1D2542DC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81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D1CE77-924A-423B-8AB3-564CE1BBE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62" y="3191166"/>
            <a:ext cx="4318961" cy="33017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63A481-62F2-4961-8E2C-04EC1A7F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583" y="3728696"/>
            <a:ext cx="3277057" cy="2448267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528F678-FBB4-4057-844D-B5AF01077409}"/>
              </a:ext>
            </a:extLst>
          </p:cNvPr>
          <p:cNvCxnSpPr/>
          <p:nvPr/>
        </p:nvCxnSpPr>
        <p:spPr>
          <a:xfrm flipH="1" flipV="1">
            <a:off x="7216588" y="4132729"/>
            <a:ext cx="358588" cy="367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087A52A-7EE5-4377-9B4F-8FF38ABB0DB7}"/>
              </a:ext>
            </a:extLst>
          </p:cNvPr>
          <p:cNvSpPr txBox="1"/>
          <p:nvPr/>
        </p:nvSpPr>
        <p:spPr>
          <a:xfrm>
            <a:off x="6651583" y="3695929"/>
            <a:ext cx="89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拉動</a:t>
            </a:r>
          </a:p>
        </p:txBody>
      </p:sp>
    </p:spTree>
    <p:extLst>
      <p:ext uri="{BB962C8B-B14F-4D97-AF65-F5344CB8AC3E}">
        <p14:creationId xmlns:p14="http://schemas.microsoft.com/office/powerpoint/2010/main" val="844473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8EB10-223A-4556-A163-534E1B77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鋪銅設定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C7DB00-052E-47B1-A42C-322CD638B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hlinkClick r:id="rId2"/>
              </a:rPr>
              <a:t>https://blog.csdn.net/VampireWolf/article/details/109992270</a:t>
            </a:r>
            <a:r>
              <a:rPr lang="en-US" altLang="zh-TW" dirty="0"/>
              <a:t> (</a:t>
            </a:r>
            <a:r>
              <a:rPr lang="zh-TW" altLang="en-US" dirty="0"/>
              <a:t>連接設置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 </a:t>
            </a:r>
            <a:r>
              <a:rPr lang="en-US" altLang="zh-TW" dirty="0">
                <a:hlinkClick r:id="rId3"/>
              </a:rPr>
              <a:t>https://blog.csdn.net/zhouxiangjun11211/article/details/106584089</a:t>
            </a:r>
            <a:r>
              <a:rPr lang="en-US" altLang="zh-TW" dirty="0"/>
              <a:t> (</a:t>
            </a:r>
            <a:r>
              <a:rPr lang="zh-TW" altLang="en-US" dirty="0"/>
              <a:t>設置對於特殊連結的規則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https://blog.csdn.net/wsq_666/article/details/114991474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板邊距離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>
                <a:hlinkClick r:id="rId5"/>
              </a:rPr>
              <a:t>https://blog.csdn.net/weixin_41534481/article/details/111569255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自動重鋪銅設定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D6C9F6-FF5C-405C-81AF-36608B134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126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058DF-65F1-445B-B733-8F62AB78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設置淚滴與走線細節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E730E9-9429-4447-BC72-F4C8F053B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https://blog.csdn.net/weixin_41623723/article/details/103172553</a:t>
            </a:r>
            <a:endParaRPr lang="en-US" altLang="zh-TW" dirty="0"/>
          </a:p>
          <a:p>
            <a:r>
              <a:rPr lang="en-US" altLang="zh-TW" dirty="0"/>
              <a:t>https://www.graser.com.tw/technote_allegro_tech27.htm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365D5-99AE-4340-9DEB-8034DC1D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83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0C0444-4A2A-4201-BDFF-418F34DE3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02" y="3670358"/>
            <a:ext cx="382958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6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73481-F5E4-4F4C-AA31-A62E2EF5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鋪銅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F7EC04-6214-46C2-87B3-A7A19026D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D94E61-E645-4A6D-8D58-67CD0680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84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E9C8E3-2BF1-4D41-B0DB-D12A147E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40" y="1927415"/>
            <a:ext cx="3810532" cy="3953427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8EF55C8-6099-4580-85C8-FAA8A6A15223}"/>
              </a:ext>
            </a:extLst>
          </p:cNvPr>
          <p:cNvSpPr/>
          <p:nvPr/>
        </p:nvSpPr>
        <p:spPr>
          <a:xfrm>
            <a:off x="1156447" y="5056094"/>
            <a:ext cx="3783106" cy="3496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586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7F888-3F12-47CF-96DE-CBE98974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 Color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C3D795-BF0C-446B-A419-43CA43BED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B6F6B9-D691-40F2-A423-E99B12E8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85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E827B6-55A9-4749-930A-FDD19AB8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13" y="1478198"/>
            <a:ext cx="4657434" cy="499668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CB2DC3-E534-47C9-8A03-18D2E241BD86}"/>
              </a:ext>
            </a:extLst>
          </p:cNvPr>
          <p:cNvSpPr txBox="1"/>
          <p:nvPr/>
        </p:nvSpPr>
        <p:spPr>
          <a:xfrm>
            <a:off x="5925670" y="8813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https://blog.csdn.net/weixin_44567318/article/details/119952209</a:t>
            </a:r>
          </a:p>
        </p:txBody>
      </p:sp>
    </p:spTree>
    <p:extLst>
      <p:ext uri="{BB962C8B-B14F-4D97-AF65-F5344CB8AC3E}">
        <p14:creationId xmlns:p14="http://schemas.microsoft.com/office/powerpoint/2010/main" val="6530559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BCD5C6-4597-4FD3-8653-BC9660C7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Via </a:t>
            </a:r>
            <a:r>
              <a:rPr lang="zh-TW" altLang="en-US" dirty="0"/>
              <a:t>承載電流的能力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F4D4B-5BE8-466D-A5A5-73FA2B53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696"/>
            <a:ext cx="10515600" cy="4351338"/>
          </a:xfrm>
        </p:spPr>
        <p:txBody>
          <a:bodyPr/>
          <a:lstStyle/>
          <a:p>
            <a:r>
              <a:rPr lang="zh-TW" altLang="en-US" dirty="0"/>
              <a:t>你可以想像一個直徑為</a:t>
            </a:r>
            <a:r>
              <a:rPr lang="en-US" altLang="zh-TW" dirty="0"/>
              <a:t>D</a:t>
            </a:r>
            <a:r>
              <a:rPr lang="zh-TW" altLang="en-US" dirty="0"/>
              <a:t>的 </a:t>
            </a:r>
            <a:r>
              <a:rPr lang="en-US" altLang="zh-TW" dirty="0"/>
              <a:t>Via</a:t>
            </a:r>
            <a:r>
              <a:rPr lang="zh-TW" altLang="en-US" dirty="0"/>
              <a:t>，承載電流能力相當於 </a:t>
            </a:r>
            <a:r>
              <a:rPr lang="en-US" altLang="zh-TW" dirty="0"/>
              <a:t>Pi*D </a:t>
            </a:r>
            <a:r>
              <a:rPr lang="zh-TW" altLang="en-US" dirty="0"/>
              <a:t>寬度的 </a:t>
            </a:r>
            <a:r>
              <a:rPr lang="en-US" altLang="zh-TW" dirty="0"/>
              <a:t>trace</a:t>
            </a:r>
            <a:r>
              <a:rPr lang="zh-TW" altLang="en-US" dirty="0"/>
              <a:t>，所以大概是 </a:t>
            </a:r>
            <a:r>
              <a:rPr lang="en-US" altLang="zh-TW" dirty="0"/>
              <a:t>3 </a:t>
            </a:r>
            <a:r>
              <a:rPr lang="zh-TW" altLang="en-US"/>
              <a:t>倍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1A1C2-B426-49A5-97F1-FB735D95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02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Trace</a:t>
            </a:r>
            <a:r>
              <a:rPr lang="zh-TW" altLang="en-US" dirty="0"/>
              <a:t> 技巧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PCB </a:t>
            </a:r>
            <a:r>
              <a:rPr lang="zh-TW" altLang="en-US" dirty="0">
                <a:hlinkClick r:id="rId2"/>
              </a:rPr>
              <a:t>設計的</a:t>
            </a:r>
            <a:r>
              <a:rPr lang="en-US" altLang="zh-TW" dirty="0">
                <a:hlinkClick r:id="rId2"/>
              </a:rPr>
              <a:t>5</a:t>
            </a:r>
            <a:r>
              <a:rPr lang="zh-TW" altLang="en-US" dirty="0">
                <a:hlinkClick r:id="rId2"/>
              </a:rPr>
              <a:t>個指南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A016B7-4DA3-4D4F-B496-A03F2575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483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6CBA4-AEA9-44CD-9990-ED42EB1A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電源走線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DD965-B9C1-4785-BBDF-BE565B32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88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96E6D6-F701-447C-BCF9-F732F27E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9884"/>
            <a:ext cx="3848637" cy="31436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FBBA55-1E6C-4A00-85B7-B16564B5E4F4}"/>
              </a:ext>
            </a:extLst>
          </p:cNvPr>
          <p:cNvSpPr txBox="1"/>
          <p:nvPr/>
        </p:nvSpPr>
        <p:spPr>
          <a:xfrm>
            <a:off x="1059224" y="5440918"/>
            <a:ext cx="3406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從 </a:t>
            </a:r>
            <a:r>
              <a:rPr lang="en-US" altLang="zh-TW" dirty="0"/>
              <a:t>VBUS</a:t>
            </a:r>
            <a:r>
              <a:rPr lang="zh-TW" altLang="en-US" dirty="0"/>
              <a:t> 的走線一開始比較細，是因為空間限制，因此一旦到達較寬廣的區域應該要</a:t>
            </a:r>
            <a:r>
              <a:rPr lang="zh-TW" altLang="en-US" b="1" dirty="0">
                <a:solidFill>
                  <a:srgbClr val="FF0000"/>
                </a:solidFill>
              </a:rPr>
              <a:t>加寬走線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E7818E-DCC3-4C1B-8089-51B85F985BD6}"/>
              </a:ext>
            </a:extLst>
          </p:cNvPr>
          <p:cNvSpPr txBox="1"/>
          <p:nvPr/>
        </p:nvSpPr>
        <p:spPr>
          <a:xfrm>
            <a:off x="6400800" y="2163733"/>
            <a:ext cx="5172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電源走線應該要有</a:t>
            </a:r>
            <a:r>
              <a:rPr lang="zh-TW" altLang="en-US" b="1" dirty="0">
                <a:solidFill>
                  <a:srgbClr val="FF0000"/>
                </a:solidFill>
              </a:rPr>
              <a:t>一定粗度</a:t>
            </a:r>
            <a:r>
              <a:rPr lang="en-US" altLang="zh-TW" dirty="0"/>
              <a:t>(e.g., 20-30 mils)</a:t>
            </a:r>
            <a:r>
              <a:rPr lang="zh-TW" altLang="en-US" dirty="0"/>
              <a:t>，走線的粗度以及鋪銅的厚度</a:t>
            </a:r>
            <a:r>
              <a:rPr lang="en-US" altLang="zh-TW" dirty="0"/>
              <a:t>(e.g., 1Oz)</a:t>
            </a:r>
            <a:r>
              <a:rPr lang="zh-TW" altLang="en-US" dirty="0"/>
              <a:t> 跟該線能經過的電流有關，因此要詳細對照規格。</a:t>
            </a:r>
            <a:endParaRPr lang="en-US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34D3CC-B244-4E41-9500-483E322D64CE}"/>
              </a:ext>
            </a:extLst>
          </p:cNvPr>
          <p:cNvSpPr txBox="1"/>
          <p:nvPr/>
        </p:nvSpPr>
        <p:spPr>
          <a:xfrm>
            <a:off x="9628094" y="5902583"/>
            <a:ext cx="194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hlinkClick r:id="rId3"/>
              </a:rPr>
              <a:t>走線寬度計算器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A9EBF14-9BB6-49C9-A516-1D618C387B8F}"/>
              </a:ext>
            </a:extLst>
          </p:cNvPr>
          <p:cNvCxnSpPr/>
          <p:nvPr/>
        </p:nvCxnSpPr>
        <p:spPr>
          <a:xfrm flipH="1">
            <a:off x="2886635" y="4554071"/>
            <a:ext cx="304800" cy="268941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907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D8968-5DE8-476D-ADD3-C71B07E1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JLC</a:t>
            </a:r>
            <a:r>
              <a:rPr lang="zh-TW" altLang="en-US" dirty="0"/>
              <a:t> 送單必看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634F9F-F53C-4ACB-923E-69ED3D64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17C8C-B3A2-4E97-BB9A-EDBFC192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17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822ECF9-3BEF-4268-81AA-74EC795A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3388"/>
            <a:ext cx="10515600" cy="5513575"/>
          </a:xfrm>
        </p:spPr>
        <p:txBody>
          <a:bodyPr/>
          <a:lstStyle/>
          <a:p>
            <a:r>
              <a:rPr lang="zh-TW" altLang="en-US" dirty="0"/>
              <a:t>開啟要被整合的 </a:t>
            </a:r>
            <a:r>
              <a:rPr lang="en-US" altLang="zh-TW" dirty="0" err="1"/>
              <a:t>IntLib</a:t>
            </a:r>
            <a:r>
              <a:rPr lang="zh-TW" altLang="en-US" dirty="0"/>
              <a:t> </a:t>
            </a:r>
            <a:r>
              <a:rPr lang="en-US" altLang="zh-TW" dirty="0"/>
              <a:t>(Extract)</a:t>
            </a:r>
            <a:r>
              <a:rPr lang="zh-TW" altLang="en-US" dirty="0"/>
              <a:t>，裡面有 </a:t>
            </a:r>
            <a:r>
              <a:rPr lang="en-US" altLang="zh-TW" dirty="0" err="1"/>
              <a:t>SchLib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PcbLib</a:t>
            </a:r>
            <a:r>
              <a:rPr lang="zh-TW" altLang="en-US" dirty="0"/>
              <a:t>，將兩者直接進行複製至最終的 </a:t>
            </a:r>
            <a:r>
              <a:rPr lang="en-US" altLang="zh-TW" dirty="0" err="1"/>
              <a:t>IntLib</a:t>
            </a:r>
            <a:r>
              <a:rPr lang="zh-TW" altLang="en-US" dirty="0"/>
              <a:t> 裡面。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25295C-8D43-4C50-B8DF-230AB9AB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363" y="1737725"/>
            <a:ext cx="3629532" cy="63934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A7900F3-B4FC-4CE8-9FE6-19586029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3" y="2981003"/>
            <a:ext cx="3629532" cy="68275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F192E9-9239-495E-A09C-8BFC1E3A87E9}"/>
              </a:ext>
            </a:extLst>
          </p:cNvPr>
          <p:cNvSpPr txBox="1"/>
          <p:nvPr/>
        </p:nvSpPr>
        <p:spPr>
          <a:xfrm>
            <a:off x="4087905" y="1734233"/>
            <a:ext cx="234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先在左側點選要被整合的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SchLib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或者是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PcbLib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088FD88-F1AF-496C-B1BE-EEF8D14A5AEB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1999129" y="2414637"/>
            <a:ext cx="0" cy="566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A4FE5D6-4DA5-4D9E-9901-C8CAA0646C60}"/>
              </a:ext>
            </a:extLst>
          </p:cNvPr>
          <p:cNvSpPr txBox="1"/>
          <p:nvPr/>
        </p:nvSpPr>
        <p:spPr>
          <a:xfrm>
            <a:off x="3993776" y="3005090"/>
            <a:ext cx="2672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在左下方選擇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 Library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或者是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PCB Library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9FFF2A7-DBFE-4863-816B-3256C3893F2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999129" y="3663757"/>
            <a:ext cx="1" cy="5331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F5045F0-B17B-4C9F-A60B-D4BE1A7EED86}"/>
              </a:ext>
            </a:extLst>
          </p:cNvPr>
          <p:cNvSpPr txBox="1"/>
          <p:nvPr/>
        </p:nvSpPr>
        <p:spPr>
          <a:xfrm>
            <a:off x="3993776" y="4921511"/>
            <a:ext cx="2846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在裡面直接選擇複製元件，可以一次複製多個元件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F4604C-CB4B-40B7-9053-FF141CC9D9CB}"/>
              </a:ext>
            </a:extLst>
          </p:cNvPr>
          <p:cNvSpPr txBox="1"/>
          <p:nvPr/>
        </p:nvSpPr>
        <p:spPr>
          <a:xfrm>
            <a:off x="8378107" y="4833102"/>
            <a:ext cx="2352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切換回你自己的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LibPkg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SchLib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，並貼上，之後儲存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CAC544B-0C17-401A-A21F-C7793A51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42" y="4230123"/>
            <a:ext cx="3600953" cy="2029108"/>
          </a:xfrm>
          <a:prstGeom prst="rect">
            <a:avLst/>
          </a:prstGeom>
        </p:spPr>
      </p:pic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ECFC0713-C619-4FDC-9F3E-AEA9A6CA22DD}"/>
              </a:ext>
            </a:extLst>
          </p:cNvPr>
          <p:cNvCxnSpPr>
            <a:stCxn id="25" idx="2"/>
            <a:endCxn id="22" idx="2"/>
          </p:cNvCxnSpPr>
          <p:nvPr/>
        </p:nvCxnSpPr>
        <p:spPr>
          <a:xfrm rot="5400000" flipH="1" flipV="1">
            <a:off x="5532525" y="2237325"/>
            <a:ext cx="502799" cy="7541013"/>
          </a:xfrm>
          <a:prstGeom prst="bentConnector3">
            <a:avLst>
              <a:gd name="adj1" fmla="val -222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BA82FEB8-DC25-4AA3-A0D9-2BF499152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442" y="1568536"/>
            <a:ext cx="2499977" cy="2873108"/>
          </a:xfrm>
          <a:prstGeom prst="rect">
            <a:avLst/>
          </a:prstGeom>
        </p:spPr>
      </p:pic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28E53AA-7CFB-48AE-9637-B3820133E959}"/>
              </a:ext>
            </a:extLst>
          </p:cNvPr>
          <p:cNvCxnSpPr>
            <a:cxnSpLocks/>
            <a:stCxn id="22" idx="0"/>
            <a:endCxn id="32" idx="2"/>
          </p:cNvCxnSpPr>
          <p:nvPr/>
        </p:nvCxnSpPr>
        <p:spPr>
          <a:xfrm flipH="1" flipV="1">
            <a:off x="9554431" y="4441644"/>
            <a:ext cx="1" cy="391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85F68A5-A8E1-4116-9325-A571E43193F4}"/>
              </a:ext>
            </a:extLst>
          </p:cNvPr>
          <p:cNvSpPr txBox="1"/>
          <p:nvPr/>
        </p:nvSpPr>
        <p:spPr>
          <a:xfrm>
            <a:off x="8378107" y="2782669"/>
            <a:ext cx="23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footprint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遺失，記得加回去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88DE97D-A7E0-4794-9561-CAE0065EF849}"/>
              </a:ext>
            </a:extLst>
          </p:cNvPr>
          <p:cNvSpPr/>
          <p:nvPr/>
        </p:nvSpPr>
        <p:spPr>
          <a:xfrm>
            <a:off x="8304443" y="4167847"/>
            <a:ext cx="1047688" cy="2156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753231-1567-4F6A-96FC-4668C213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018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EF119-BD60-4217-B040-E1BA4BC8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Impedance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D18EB9-62EB-4BF8-849B-5BAE12C9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https://jlcpcb.com/impedance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6CC15F-B49D-4C2C-94FE-10D9CEE0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46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77F82-47D8-4587-B84C-B6BB423F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代工限制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EF23BF-1BB7-4B91-972B-9F2AA6F89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6B58B3-9777-4EFB-9E63-C0C1A49D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7390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B73BFA-B2F3-44F8-87BA-6376F4AF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工藝參數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B3336A-BB23-45E3-ACFD-B84030756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https://www.jlc.com/portal/vtechnology.html</a:t>
            </a:r>
            <a:endParaRPr lang="en-US" altLang="zh-TW" dirty="0"/>
          </a:p>
          <a:p>
            <a:r>
              <a:rPr lang="zh-TW" altLang="en-US" dirty="0"/>
              <a:t>過孔</a:t>
            </a:r>
            <a:r>
              <a:rPr lang="en-US" altLang="zh-TW" dirty="0"/>
              <a:t>: https://www.jlc.com/portal/server_guide_15544.html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E67967-5AF1-4141-941D-1104CCAF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71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575C56-C83D-45E0-9B14-B993DE2A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BGA </a:t>
            </a:r>
            <a:r>
              <a:rPr lang="zh-TW" altLang="en-US" dirty="0"/>
              <a:t>相關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29DAE6-DFB4-40C7-989B-9AD9DE390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盤中孔</a:t>
            </a:r>
            <a:r>
              <a:rPr lang="en-US" altLang="zh-TW" dirty="0"/>
              <a:t>&gt;0.2mm?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59904F-A301-4BB6-9B53-7B2026C8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39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7F6B0-BD0B-480B-9780-61D01781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FPC </a:t>
            </a:r>
            <a:r>
              <a:rPr lang="zh-TW" altLang="en-US" dirty="0"/>
              <a:t>相關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43817-45BA-4C3B-AD91-465C2794C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耐壓 </a:t>
            </a:r>
            <a:r>
              <a:rPr lang="en-US" altLang="zh-TW" dirty="0"/>
              <a:t>500 V</a:t>
            </a:r>
            <a:r>
              <a:rPr lang="zh-TW" altLang="en-US" dirty="0"/>
              <a:t> 以下隨便設計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https://www.jlc-fpc.com/designGuide</a:t>
            </a:r>
            <a:endParaRPr lang="en-US" altLang="zh-TW" dirty="0"/>
          </a:p>
          <a:p>
            <a:r>
              <a:rPr lang="zh-TW" altLang="en-US" dirty="0"/>
              <a:t>補強計算器 </a:t>
            </a:r>
            <a:r>
              <a:rPr lang="en-US" altLang="zh-TW"/>
              <a:t>https://tools.jlc.com/jlcTools/#/calcGoldfingerPIThickness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DAFE54-84F2-4486-8407-3612C861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289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77F82-47D8-4587-B84C-B6BB423F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送單流程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EF23BF-1BB7-4B91-972B-9F2AA6F89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6B58B3-9777-4EFB-9E63-C0C1A49D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9320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6757E-999F-4E11-8988-9F2ACE89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Gerber Files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66C5AD-710B-4884-A25B-D59ECE8F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96</a:t>
            </a:fld>
            <a:endParaRPr 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3E8365CF-A9F3-424B-8460-E1C6C1184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在板子左下角生成原點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A52B97B-D088-4494-AB31-480C6687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59" y="2444471"/>
            <a:ext cx="2799369" cy="37324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8A8A7D-E01B-46A4-A23B-2E1990E2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915" y="1793143"/>
            <a:ext cx="5287355" cy="438382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8FF61E0-C7A4-4A73-898F-000452B92047}"/>
              </a:ext>
            </a:extLst>
          </p:cNvPr>
          <p:cNvCxnSpPr/>
          <p:nvPr/>
        </p:nvCxnSpPr>
        <p:spPr>
          <a:xfrm>
            <a:off x="5369859" y="5414682"/>
            <a:ext cx="833717" cy="5378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03DC74-810B-4EE2-AE7E-09B19559B40E}"/>
              </a:ext>
            </a:extLst>
          </p:cNvPr>
          <p:cNvSpPr txBox="1"/>
          <p:nvPr/>
        </p:nvSpPr>
        <p:spPr>
          <a:xfrm>
            <a:off x="8240357" y="681037"/>
            <a:ext cx="311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AD23 </a:t>
            </a:r>
            <a:r>
              <a:rPr lang="zh-TW" altLang="en-US" dirty="0">
                <a:hlinkClick r:id="rId4"/>
              </a:rPr>
              <a:t>生成 </a:t>
            </a:r>
            <a:r>
              <a:rPr lang="en-US" altLang="zh-TW" dirty="0">
                <a:hlinkClick r:id="rId4"/>
              </a:rPr>
              <a:t>Gerber </a:t>
            </a:r>
            <a:r>
              <a:rPr lang="zh-TW" altLang="en-US" dirty="0">
                <a:hlinkClick r:id="rId4"/>
              </a:rPr>
              <a:t>請參考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83330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9EE34F-F9DA-4FCC-A9E2-7CFA8754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放置鑽孔表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292A75-C127-4380-A3D8-26E2B4B6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FABC7D-908B-4304-B647-AE9293546EC2}"/>
              </a:ext>
            </a:extLst>
          </p:cNvPr>
          <p:cNvSpPr txBox="1"/>
          <p:nvPr/>
        </p:nvSpPr>
        <p:spPr>
          <a:xfrm>
            <a:off x="1777580" y="5116605"/>
            <a:ext cx="322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寫入 </a:t>
            </a:r>
            <a:r>
              <a:rPr lang="en-US" altLang="zh-TW" dirty="0"/>
              <a:t>.</a:t>
            </a:r>
            <a:r>
              <a:rPr lang="en-US" altLang="zh-TW" dirty="0" err="1"/>
              <a:t>Legned</a:t>
            </a:r>
            <a:r>
              <a:rPr lang="en-US" altLang="zh-TW" dirty="0"/>
              <a:t> </a:t>
            </a:r>
            <a:r>
              <a:rPr lang="zh-TW" altLang="en-US" dirty="0"/>
              <a:t>並放置在 </a:t>
            </a:r>
            <a:r>
              <a:rPr lang="en-US" altLang="zh-TW" dirty="0"/>
              <a:t>Drill Drawing </a:t>
            </a:r>
            <a:r>
              <a:rPr lang="zh-TW" altLang="en-US" dirty="0"/>
              <a:t>層，會變得像上圖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B090C3-2AE1-4783-85FE-DB8B1C47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" y="3591851"/>
            <a:ext cx="5695518" cy="13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784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6757E-999F-4E11-8988-9F2ACE89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Gerber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0BD450-0999-4474-B647-691CDC410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要製作之前，要</a:t>
            </a:r>
            <a:r>
              <a:rPr lang="zh-TW" altLang="en-US" dirty="0">
                <a:hlinkClick r:id="rId2"/>
              </a:rPr>
              <a:t>生成 </a:t>
            </a:r>
            <a:r>
              <a:rPr lang="en-US" altLang="zh-TW" dirty="0">
                <a:hlinkClick r:id="rId2"/>
              </a:rPr>
              <a:t>Gerber </a:t>
            </a:r>
            <a:r>
              <a:rPr lang="zh-TW" altLang="en-US" dirty="0">
                <a:hlinkClick r:id="rId2"/>
              </a:rPr>
              <a:t>檔案</a:t>
            </a:r>
            <a:endParaRPr lang="en-US" altLang="zh-TW" dirty="0">
              <a:hlinkClick r:id="rId3"/>
            </a:endParaRPr>
          </a:p>
          <a:p>
            <a:r>
              <a:rPr lang="zh-TW" altLang="en-US" dirty="0"/>
              <a:t>新增鑽孔標應該出現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四層板層壓順序是 </a:t>
            </a:r>
            <a:r>
              <a:rPr lang="en-US" altLang="zh-TW" dirty="0"/>
              <a:t>GTL-&gt;G1-&gt;G2-&gt;GBL</a:t>
            </a:r>
          </a:p>
          <a:p>
            <a:r>
              <a:rPr lang="zh-TW" altLang="en-US" dirty="0"/>
              <a:t>可以生成 </a:t>
            </a:r>
            <a:r>
              <a:rPr lang="en-US" altLang="zh-TW" dirty="0"/>
              <a:t>BOM </a:t>
            </a:r>
            <a:r>
              <a:rPr lang="zh-TW" altLang="en-US" dirty="0"/>
              <a:t>還有座標檔案</a:t>
            </a:r>
            <a:r>
              <a:rPr lang="en-US" altLang="zh-TW" dirty="0"/>
              <a:t>(</a:t>
            </a:r>
            <a:r>
              <a:rPr lang="zh-TW" altLang="en-US" dirty="0"/>
              <a:t>要刪掉抬頭</a:t>
            </a:r>
            <a:r>
              <a:rPr lang="en-US" altLang="zh-TW" dirty="0"/>
              <a:t>)</a:t>
            </a:r>
            <a:r>
              <a:rPr lang="zh-TW" altLang="en-US" dirty="0"/>
              <a:t>，請下單介面的參考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66C5AD-710B-4884-A25B-D59ECE8F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77E09F-8490-46AB-8758-CD69EA78B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004" y="1942888"/>
            <a:ext cx="4448796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20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1F9A-F021-4A34-8444-B678EB60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4B6472-83BE-4FA4-8A59-1B880A98D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7116"/>
            <a:ext cx="2531475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D46C98-27CF-4EBC-B5EB-CE8161E3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AD5C-B3B9-4BEE-822A-69ABF8A6B88D}" type="slidenum">
              <a:rPr lang="en-US" altLang="zh-TW" smtClean="0"/>
              <a:pPr/>
              <a:t>99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23CB4D-C0CE-4470-97DB-E73F4141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40" y="1902869"/>
            <a:ext cx="7162503" cy="44411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6957933-0695-4A4A-9924-648E5A51873F}"/>
              </a:ext>
            </a:extLst>
          </p:cNvPr>
          <p:cNvSpPr txBox="1"/>
          <p:nvPr/>
        </p:nvSpPr>
        <p:spPr>
          <a:xfrm>
            <a:off x="8795657" y="1402711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禁止使用中文路徑</a:t>
            </a:r>
          </a:p>
        </p:txBody>
      </p:sp>
    </p:spTree>
    <p:extLst>
      <p:ext uri="{BB962C8B-B14F-4D97-AF65-F5344CB8AC3E}">
        <p14:creationId xmlns:p14="http://schemas.microsoft.com/office/powerpoint/2010/main" val="479171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47468</TotalTime>
  <Words>4264</Words>
  <Application>Microsoft Office PowerPoint</Application>
  <PresentationFormat>寬螢幕</PresentationFormat>
  <Paragraphs>482</Paragraphs>
  <Slides>104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104</vt:i4>
      </vt:variant>
    </vt:vector>
  </HeadingPairs>
  <TitlesOfParts>
    <vt:vector size="114" baseType="lpstr">
      <vt:lpstr>-apple-system</vt:lpstr>
      <vt:lpstr>Helvetica Neue</vt:lpstr>
      <vt:lpstr>微軟正黑體</vt:lpstr>
      <vt:lpstr>Arial</vt:lpstr>
      <vt:lpstr>Arial Black</vt:lpstr>
      <vt:lpstr>Calibri</vt:lpstr>
      <vt:lpstr>Consolas</vt:lpstr>
      <vt:lpstr>Helvetica</vt:lpstr>
      <vt:lpstr>Microsoft Sans Serif</vt:lpstr>
      <vt:lpstr>Office 佈景主題</vt:lpstr>
      <vt:lpstr>Altium Designer Guide</vt:lpstr>
      <vt:lpstr>PowerPoint 簡報</vt:lpstr>
      <vt:lpstr>工具要求</vt:lpstr>
      <vt:lpstr>建立專案</vt:lpstr>
      <vt:lpstr>PowerPoint 簡報</vt:lpstr>
      <vt:lpstr>建立自己的元件 Library</vt:lpstr>
      <vt:lpstr>找到 symbol 和 footprint</vt:lpstr>
      <vt:lpstr>整合IntLib </vt:lpstr>
      <vt:lpstr>PowerPoint 簡報</vt:lpstr>
      <vt:lpstr>PowerPoint 簡報</vt:lpstr>
      <vt:lpstr>JLCPCB 的 Design rules</vt:lpstr>
      <vt:lpstr>從 JLC EasyEDA 獲取 Lib</vt:lpstr>
      <vt:lpstr># 請先安裝 JLC 下單助手，並登入</vt:lpstr>
      <vt:lpstr>獲得 SCH、PCB Lib</vt:lpstr>
      <vt:lpstr>PowerPoint 簡報</vt:lpstr>
      <vt:lpstr>PowerPoint 簡報</vt:lpstr>
      <vt:lpstr>PowerPoint 簡報</vt:lpstr>
      <vt:lpstr>3D Model</vt:lpstr>
      <vt:lpstr>PowerPoint 簡報</vt:lpstr>
      <vt:lpstr>PowerPoint 簡報</vt:lpstr>
      <vt:lpstr>PowerPoint 簡報</vt:lpstr>
      <vt:lpstr>PowerPoint 簡報</vt:lpstr>
      <vt:lpstr>PowerPoint 簡報</vt:lpstr>
      <vt:lpstr>匯入Altium Designer</vt:lpstr>
      <vt:lpstr>PowerPoint 簡報</vt:lpstr>
      <vt:lpstr>自行繪製 PCB Lib</vt:lpstr>
      <vt:lpstr>Test Point</vt:lpstr>
      <vt:lpstr>繪製流程</vt:lpstr>
      <vt:lpstr>繪製流程</vt:lpstr>
      <vt:lpstr>繪製流程</vt:lpstr>
      <vt:lpstr>Altium Designer 設定</vt:lpstr>
      <vt:lpstr>專案設定</vt:lpstr>
      <vt:lpstr>自定義 Pad 形狀</vt:lpstr>
      <vt:lpstr>PowerPoint 簡報</vt:lpstr>
      <vt:lpstr>Net Tie</vt:lpstr>
      <vt:lpstr>Wire settings</vt:lpstr>
      <vt:lpstr>Grid Settings</vt:lpstr>
      <vt:lpstr>SCH 的字形設定</vt:lpstr>
      <vt:lpstr>SCH 調整 Designator 位置</vt:lpstr>
      <vt:lpstr>SCH的自行設定</vt:lpstr>
      <vt:lpstr>同個 type 可以一次修改 font</vt:lpstr>
      <vt:lpstr>PowerPoint 簡報</vt:lpstr>
      <vt:lpstr>基礎電路原理</vt:lpstr>
      <vt:lpstr>LED</vt:lpstr>
      <vt:lpstr>MLCC 電容</vt:lpstr>
      <vt:lpstr>Pi filter</vt:lpstr>
      <vt:lpstr>USB’s Pi filter</vt:lpstr>
      <vt:lpstr>USB Type C connector</vt:lpstr>
      <vt:lpstr>PowerPoint 簡報</vt:lpstr>
      <vt:lpstr>Load Sharing Circuit</vt:lpstr>
      <vt:lpstr>Load Sharing Circuit</vt:lpstr>
      <vt:lpstr>Load Sharing Circuit</vt:lpstr>
      <vt:lpstr>開關電路</vt:lpstr>
      <vt:lpstr>MOSFET Gate 串接電阻?</vt:lpstr>
      <vt:lpstr>ESP32 S3 RTC 時鐘設計</vt:lpstr>
      <vt:lpstr>Ground Plane</vt:lpstr>
      <vt:lpstr>Ground Plane</vt:lpstr>
      <vt:lpstr>Ground Plane</vt:lpstr>
      <vt:lpstr>DC-DC Switcher</vt:lpstr>
      <vt:lpstr>DC-DC Switcher</vt:lpstr>
      <vt:lpstr>電平轉換電路</vt:lpstr>
      <vt:lpstr>Type C 走線設計</vt:lpstr>
      <vt:lpstr>SMD 型號</vt:lpstr>
      <vt:lpstr>電感</vt:lpstr>
      <vt:lpstr>好用的快捷鍵</vt:lpstr>
      <vt:lpstr>SCHDOC related</vt:lpstr>
      <vt:lpstr>PCBLIB related</vt:lpstr>
      <vt:lpstr>PCBDOC related</vt:lpstr>
      <vt:lpstr>PCBDOC related</vt:lpstr>
      <vt:lpstr>PowerPoint 簡報</vt:lpstr>
      <vt:lpstr>Altium Designer - Schema</vt:lpstr>
      <vt:lpstr>差分線</vt:lpstr>
      <vt:lpstr>編號</vt:lpstr>
      <vt:lpstr>Altium Designer - Layout</vt:lpstr>
      <vt:lpstr>如何繪製不規則形狀</vt:lpstr>
      <vt:lpstr>ROOM</vt:lpstr>
      <vt:lpstr>BGA 的 NSMD</vt:lpstr>
      <vt:lpstr>繪製板形狀</vt:lpstr>
      <vt:lpstr>Layer Stack Manager</vt:lpstr>
      <vt:lpstr>Design Rules – Pad to Pad</vt:lpstr>
      <vt:lpstr>Diff Pair – Match Length</vt:lpstr>
      <vt:lpstr>鋪銅設定</vt:lpstr>
      <vt:lpstr>設置淚滴與走線細節</vt:lpstr>
      <vt:lpstr>鋪銅</vt:lpstr>
      <vt:lpstr>Net Color</vt:lpstr>
      <vt:lpstr>Via 承載電流的能力</vt:lpstr>
      <vt:lpstr>Trace 技巧</vt:lpstr>
      <vt:lpstr>電源走線</vt:lpstr>
      <vt:lpstr>JLC 送單必看</vt:lpstr>
      <vt:lpstr>Impedance</vt:lpstr>
      <vt:lpstr>代工限制</vt:lpstr>
      <vt:lpstr>工藝參數</vt:lpstr>
      <vt:lpstr>BGA 相關</vt:lpstr>
      <vt:lpstr>FPC 相關</vt:lpstr>
      <vt:lpstr>送單流程</vt:lpstr>
      <vt:lpstr>Gerber Files</vt:lpstr>
      <vt:lpstr>PowerPoint 簡報</vt:lpstr>
      <vt:lpstr>Gerber Files</vt:lpstr>
      <vt:lpstr>PowerPoint 簡報</vt:lpstr>
      <vt:lpstr>Impedance Stackup</vt:lpstr>
      <vt:lpstr>標準型僅接受 70x70 mm -&gt; 不影響</vt:lpstr>
      <vt:lpstr>BOM &amp; 座標 Format</vt:lpstr>
      <vt:lpstr>PowerPoint 簡報</vt:lpstr>
      <vt:lpstr>Query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</dc:title>
  <dc:creator>劉尚賢</dc:creator>
  <cp:lastModifiedBy>尚賢 劉</cp:lastModifiedBy>
  <cp:revision>1837</cp:revision>
  <dcterms:created xsi:type="dcterms:W3CDTF">2021-08-03T00:01:57Z</dcterms:created>
  <dcterms:modified xsi:type="dcterms:W3CDTF">2025-03-30T06:41:57Z</dcterms:modified>
</cp:coreProperties>
</file>